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59"/>
  </p:notesMasterIdLst>
  <p:handoutMasterIdLst>
    <p:handoutMasterId r:id="rId60"/>
  </p:handoutMasterIdLst>
  <p:sldIdLst>
    <p:sldId id="329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30" r:id="rId25"/>
    <p:sldId id="331" r:id="rId26"/>
    <p:sldId id="332" r:id="rId27"/>
    <p:sldId id="333" r:id="rId28"/>
    <p:sldId id="334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24" r:id="rId54"/>
    <p:sldId id="325" r:id="rId55"/>
    <p:sldId id="326" r:id="rId56"/>
    <p:sldId id="327" r:id="rId57"/>
    <p:sldId id="328" r:id="rId58"/>
  </p:sldIdLst>
  <p:sldSz cx="9144000" cy="6858000" type="screen4x3"/>
  <p:notesSz cx="6781800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CC"/>
    <a:srgbClr val="A4A19E"/>
    <a:srgbClr val="C9C7C5"/>
    <a:srgbClr val="FFFF00"/>
    <a:srgbClr val="66FF66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2" autoAdjust="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02A8119-28D0-4033-B20F-70D6F98EEB41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9DE05C4-26C9-447C-8B41-0822DADB1F5B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783554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6D3308F-42E0-44FC-8F41-7532A6078543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665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F6F707C-716D-4934-815B-18386A534E04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323598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 smtClean="0"/>
          </a:p>
          <a:p>
            <a:pPr eaLnBrk="1" hangingPunct="1"/>
            <a:endParaRPr lang="th-TH" altLang="th-TH" smtClean="0"/>
          </a:p>
        </p:txBody>
      </p:sp>
    </p:spTree>
    <p:extLst>
      <p:ext uri="{BB962C8B-B14F-4D97-AF65-F5344CB8AC3E}">
        <p14:creationId xmlns:p14="http://schemas.microsoft.com/office/powerpoint/2010/main" val="1659005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ตัวยึด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h-TH" altLang="th-TH" smtClean="0"/>
          </a:p>
        </p:txBody>
      </p:sp>
      <p:sp>
        <p:nvSpPr>
          <p:cNvPr id="6861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F940B977-081F-402B-B0FB-73FE1A061369}" type="slidenum">
              <a:rPr lang="en-US" altLang="th-TH" sz="1200"/>
              <a:pPr/>
              <a:t>51</a:t>
            </a:fld>
            <a:endParaRPr lang="th-TH" altLang="th-TH" sz="1200"/>
          </a:p>
        </p:txBody>
      </p:sp>
    </p:spTree>
    <p:extLst>
      <p:ext uri="{BB962C8B-B14F-4D97-AF65-F5344CB8AC3E}">
        <p14:creationId xmlns:p14="http://schemas.microsoft.com/office/powerpoint/2010/main" val="29723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วงรี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6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058561-03E8-4B88-A072-07BFC15291FC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7" name="ตัวยึด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41AC9-2AB9-428C-9258-79C16749A835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4958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BA5C0-BF8A-4CCF-B523-1DA81B2FC11C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5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9DA69-44CB-4544-A73C-C151549C7061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4963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8BC6-937B-47C8-90DA-923E9BB8C2E6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5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4378F-D826-4AE0-9563-DE2D2D721D7E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12298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740A-CA5D-4D80-BBA5-E4D632084F8E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5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0441B-5474-4FA5-A2A1-936C8CBE5F1B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05884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วงรี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วงรี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959987-5F23-4B17-99DE-E273C3381C3E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9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A3FA0E-9FF6-4B4E-A2FE-D577CDDA6F56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7328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C4C6-99AD-41A1-914C-9BE324B63161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6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ABB6F-7BB3-488C-A4EF-F76F51323C7B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88799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85C49F-7462-4A1C-B260-91F63FA0777F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05155-F852-4B83-8900-E97D6A8DFE38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44868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E3C8-7F9C-4CDE-8131-098886CE012F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4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59A89-11E2-4C76-9BCB-6128287B0501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2975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สี่เหลี่ยมผืนผ้า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BD669B-B16E-4651-869D-B8EC7E533A7E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5044D-53F2-4FBA-AC49-50EF46A88181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33157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3DC3B2-927E-4276-A8B2-80CEE163BB99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AD475-4788-415D-B87C-128552CDEAE5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563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แผนผังลำดับงาน: กระบวนการ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แผนผังลำดับงาน: กระบวนการ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340BDD-FC05-4343-8555-F9B9002E21B0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9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0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42CFC-DC05-43A7-9BA6-0B3E89CC0DD9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25644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วงรี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057" name="ตัวยึดข้อความ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  <a:endParaRPr lang="en-US" altLang="th-TH" smtClean="0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2349A7D-282D-441F-B657-2C7B720296C3}" type="datetimeFigureOut">
              <a:rPr lang="th-TH"/>
              <a:pPr>
                <a:defRPr/>
              </a:pPr>
              <a:t>14/08/59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43BCF9DA-C24C-4D9E-9644-FFC9FC18F379}" type="slidenum">
              <a:rPr lang="th-TH" altLang="th-TH"/>
              <a:pPr/>
              <a:t>‹#›</a:t>
            </a:fld>
            <a:endParaRPr lang="th-TH" alt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24" r:id="rId2"/>
    <p:sldLayoutId id="2147483830" r:id="rId3"/>
    <p:sldLayoutId id="2147483825" r:id="rId4"/>
    <p:sldLayoutId id="2147483831" r:id="rId5"/>
    <p:sldLayoutId id="2147483826" r:id="rId6"/>
    <p:sldLayoutId id="2147483832" r:id="rId7"/>
    <p:sldLayoutId id="2147483833" r:id="rId8"/>
    <p:sldLayoutId id="2147483834" r:id="rId9"/>
    <p:sldLayoutId id="2147483827" r:id="rId10"/>
    <p:sldLayoutId id="21474838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cs typeface="Cordia New" pitchFamily="34" charset="-34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219200" y="2590800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altLang="th-TH" sz="6000" b="1">
                <a:solidFill>
                  <a:srgbClr val="0000FF"/>
                </a:solidFill>
                <a:latin typeface="4805KwangMD_Influenza" panose="02000000000000000000" pitchFamily="2" charset="0"/>
              </a:rPr>
              <a:t>แนวคิด  ทฤษฎีการพัฒนาหลักสูตร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1600200" y="442913"/>
            <a:ext cx="7010400" cy="4714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th-TH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แนวคิดการพัฒนาหลักสูตรของไทเลอร์</a:t>
            </a:r>
            <a:r>
              <a:rPr lang="en-US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(</a:t>
            </a:r>
            <a:r>
              <a:rPr lang="th-TH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ต่อ</a:t>
            </a:r>
            <a:r>
              <a:rPr lang="en-US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)</a:t>
            </a:r>
            <a:endParaRPr lang="th-TH" altLang="th-TH" sz="4500" b="1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45259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solidFill>
                  <a:srgbClr val="66FF66"/>
                </a:solidFill>
                <a:latin typeface="4805_KwangMD_Melt" panose="02000000000000000000" pitchFamily="2" charset="0"/>
              </a:rPr>
              <a:t>      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ขั้นที่ </a:t>
            </a:r>
            <a:r>
              <a:rPr lang="en-US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2  </a:t>
            </a:r>
            <a:r>
              <a:rPr lang="th-TH" altLang="th-TH" b="1" u="sng" smtClean="0">
                <a:solidFill>
                  <a:srgbClr val="0000FF"/>
                </a:solidFill>
                <a:latin typeface="4805_KwangMD_Melt" panose="02000000000000000000" pitchFamily="2" charset="0"/>
              </a:rPr>
              <a:t>การเลือกประสบการณ์การเรียน 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mtClean="0">
                <a:latin typeface="4805_KwangMD_Melt" panose="02000000000000000000" pitchFamily="2" charset="0"/>
              </a:rPr>
              <a:t>	</a:t>
            </a:r>
            <a:r>
              <a:rPr lang="th-TH" altLang="th-TH" b="1" smtClean="0">
                <a:latin typeface="4805_KwangMD_Melt" panose="02000000000000000000" pitchFamily="2" charset="0"/>
              </a:rPr>
              <a:t>ไทเลอร์เสนอเกณฑ์การพิจารณาเลือกประสบการณ์การเรียนรู้ดังนี้</a:t>
            </a:r>
          </a:p>
          <a:p>
            <a:pPr marL="990600" lvl="1" indent="-533400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1. ผู้เรียนควรมีโอกาสฝึกพฤติกรรม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 </a:t>
            </a:r>
            <a:r>
              <a:rPr lang="th-TH" altLang="th-TH" sz="3200" b="1" smtClean="0">
                <a:latin typeface="4805_KwangMD_Melt" panose="02000000000000000000" pitchFamily="2" charset="0"/>
              </a:rPr>
              <a:t>ตามที่ระบุไว้ในจุดประสงค์</a:t>
            </a:r>
          </a:p>
          <a:p>
            <a:pPr marL="990600" lvl="1" indent="-533400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2. ทำให้ผู้เรียนพึงพอใจ</a:t>
            </a:r>
          </a:p>
          <a:p>
            <a:pPr marL="990600" lvl="1" indent="-533400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3. อยู่ในขอบข่ายความพอใจที่พึงปฏิบัติได้</a:t>
            </a:r>
          </a:p>
          <a:p>
            <a:pPr marL="990600" lvl="1" indent="-533400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4. นำไปสู่จุดประสงค์ที่กำหนดไว้เพียงข้อเดียว</a:t>
            </a:r>
          </a:p>
          <a:p>
            <a:pPr marL="990600" lvl="1" indent="-533400" eaLnBrk="1" hangingPunct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5. ตอบสนองจุดประสงค์หลาย ๆ ข้อได้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th-TH" altLang="th-TH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718300" cy="4714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th-TH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แนวคิดการพัฒนาหลักสูตรของไทเลอร์</a:t>
            </a:r>
            <a:r>
              <a:rPr lang="en-US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(</a:t>
            </a:r>
            <a:r>
              <a:rPr lang="th-TH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ต่อ</a:t>
            </a:r>
            <a:r>
              <a:rPr lang="en-US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)</a:t>
            </a:r>
            <a:endParaRPr lang="th-TH" altLang="th-TH" sz="4500" b="1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457200" y="1143000"/>
            <a:ext cx="8424863" cy="43195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solidFill>
                  <a:srgbClr val="66FF66"/>
                </a:solidFill>
                <a:latin typeface="4805KwangMD_Influenza" panose="02000000000000000000" pitchFamily="2" charset="0"/>
              </a:rPr>
              <a:t>     </a:t>
            </a:r>
            <a:r>
              <a:rPr lang="th-TH" altLang="th-TH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ขั้นที่ </a:t>
            </a:r>
            <a:r>
              <a:rPr lang="en-US" altLang="th-TH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2 </a:t>
            </a:r>
            <a:r>
              <a:rPr lang="th-TH" altLang="th-TH" b="1" u="sng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การเลือกประสบการณ์การเรียน (ต่อ)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mtClean="0">
                <a:latin typeface="4805KwangMD_Influenza" panose="02000000000000000000" pitchFamily="2" charset="0"/>
              </a:rPr>
              <a:t>		</a:t>
            </a:r>
            <a:r>
              <a:rPr lang="th-TH" altLang="th-TH" b="1" smtClean="0">
                <a:latin typeface="4805KwangMD_Influenza" panose="02000000000000000000" pitchFamily="2" charset="0"/>
              </a:rPr>
              <a:t>ไทเลอร์เน้นเกี่ยวกับการพิจารณาการจัดประสบการณ์การเรียนรู้ว่า ต้องคำนึงถึงความสัมพันธ์ในด้านเวลาต่อเวลา</a:t>
            </a:r>
            <a:r>
              <a:rPr lang="en-US" altLang="th-TH" b="1" smtClean="0">
                <a:latin typeface="4805KwangMD_Influenza" panose="02000000000000000000" pitchFamily="2" charset="0"/>
              </a:rPr>
              <a:t>  </a:t>
            </a:r>
            <a:r>
              <a:rPr lang="th-TH" altLang="th-TH" b="1" smtClean="0">
                <a:latin typeface="4805KwangMD_Influenza" panose="02000000000000000000" pitchFamily="2" charset="0"/>
              </a:rPr>
              <a:t>และเนื้อหาต่อเนื้อหา</a:t>
            </a:r>
            <a:r>
              <a:rPr lang="en-US" altLang="th-TH" b="1" smtClean="0">
                <a:latin typeface="4805KwangMD_Influenza" panose="02000000000000000000" pitchFamily="2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    เรียกว่าเป็นความสัมพันธ์แบบแนวตั้ง</a:t>
            </a:r>
            <a:r>
              <a:rPr lang="en-US" altLang="th-TH" b="1" smtClean="0">
                <a:latin typeface="4805KwangMD_Influenza" panose="02000000000000000000" pitchFamily="2" charset="0"/>
              </a:rPr>
              <a:t>  (Vertical)  </a:t>
            </a:r>
            <a:r>
              <a:rPr lang="th-TH" altLang="th-TH" b="1" smtClean="0">
                <a:latin typeface="4805KwangMD_Influenza" panose="02000000000000000000" pitchFamily="2" charset="0"/>
              </a:rPr>
              <a:t>กับแนวนอน</a:t>
            </a:r>
            <a:r>
              <a:rPr lang="en-US" altLang="th-TH" b="1" smtClean="0">
                <a:latin typeface="4805KwangMD_Influenza" panose="02000000000000000000" pitchFamily="2" charset="0"/>
              </a:rPr>
              <a:t> (Horizontal)</a:t>
            </a:r>
            <a:r>
              <a:rPr lang="th-TH" altLang="th-TH" b="1" smtClean="0">
                <a:latin typeface="4805KwangMD_Influenza" panose="02000000000000000000" pitchFamily="2" charset="0"/>
              </a:rPr>
              <a:t> ซึ่งเกณฑ์ในการจัดคือ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1. ความต่อเนื่อง</a:t>
            </a:r>
            <a:r>
              <a:rPr lang="en-US" altLang="th-TH" b="1" smtClean="0">
                <a:latin typeface="4805KwangMD_Influenza" panose="02000000000000000000" pitchFamily="2" charset="0"/>
              </a:rPr>
              <a:t> (Continuity) </a:t>
            </a:r>
            <a:endParaRPr lang="th-TH" altLang="th-TH" b="1" smtClean="0">
              <a:latin typeface="4805KwangMD_Influenza" panose="02000000000000000000" pitchFamily="2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2. การจัดช่วงลำดับ</a:t>
            </a:r>
            <a:r>
              <a:rPr lang="en-US" altLang="th-TH" b="1" smtClean="0">
                <a:latin typeface="4805KwangMD_Influenza" panose="02000000000000000000" pitchFamily="2" charset="0"/>
              </a:rPr>
              <a:t> (Sequence)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3. บูรณาการ</a:t>
            </a:r>
            <a:r>
              <a:rPr lang="en-US" altLang="th-TH" b="1" smtClean="0">
                <a:latin typeface="4805KwangMD_Influenza" panose="02000000000000000000" pitchFamily="2" charset="0"/>
              </a:rPr>
              <a:t>  (Integration)</a:t>
            </a:r>
            <a:endParaRPr lang="th-TH" altLang="th-TH" b="1" smtClean="0">
              <a:latin typeface="4805KwangMD_Influenz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511300" y="415925"/>
            <a:ext cx="7023100" cy="4984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th-TH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แนวคิดการพัฒนาหลักสูตรของไทเลอร์</a:t>
            </a:r>
            <a:r>
              <a:rPr lang="en-US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(</a:t>
            </a:r>
            <a:r>
              <a:rPr lang="th-TH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ต่อ</a:t>
            </a:r>
            <a:r>
              <a:rPr lang="en-US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)</a:t>
            </a:r>
            <a:endParaRPr lang="th-TH" altLang="th-TH" sz="45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solidFill>
                  <a:srgbClr val="66FF66"/>
                </a:solidFill>
                <a:latin typeface="4805_KwangMD_Melt" panose="02000000000000000000" pitchFamily="2" charset="0"/>
              </a:rPr>
              <a:t>    </a:t>
            </a:r>
            <a:r>
              <a:rPr lang="th-TH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ขั้นที่ </a:t>
            </a:r>
            <a:r>
              <a:rPr lang="en-US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3 </a:t>
            </a:r>
            <a:r>
              <a:rPr lang="th-TH" altLang="th-TH" b="1" u="sng" smtClean="0">
                <a:solidFill>
                  <a:srgbClr val="C00000"/>
                </a:solidFill>
                <a:latin typeface="4805_KwangMD_Melt" panose="02000000000000000000" pitchFamily="2" charset="0"/>
              </a:rPr>
              <a:t>การประเมินผล 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mtClean="0">
                <a:latin typeface="4805_KwangMD_Melt" panose="02000000000000000000" pitchFamily="2" charset="0"/>
              </a:rPr>
              <a:t>   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ควรพิจารณาจากสิ่งต่อไปนี้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mtClean="0">
                <a:latin typeface="4805_KwangMD_Melt" panose="02000000000000000000" pitchFamily="2" charset="0"/>
              </a:rPr>
              <a:t>	</a:t>
            </a:r>
            <a:r>
              <a:rPr lang="th-TH" altLang="th-TH" b="1" smtClean="0">
                <a:latin typeface="4805_KwangMD_Melt" panose="02000000000000000000" pitchFamily="2" charset="0"/>
              </a:rPr>
              <a:t>1. กำหนดจุดประสงค์ที่จะวัดและพฤติกรรมที่คาดหวัง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2. วัดและวิเคราะห์สถานการณ์ที่จะทำให้เกิดพฤติกรรมเหล่านั้น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3. ศึกษาสำรวจข้อมูลเพื่อเสร้างเครื่องมือที่จะวัดพฤติกรรมเหล่านั้นได้อย่างเหมาะสม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4. ตรวจสอบคุณภาพของเครื่องมือ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5. การพิจารณาผลการประเมินให้เป็นประโยชน์เพื่ออธิบายผลการเรียนรู้เป็นรายบุคคลหรือเป็นกลุ่ม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270750" cy="6524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th-TH" altLang="th-TH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แนวคิดการพัฒนาหลักสูตรของทาบา</a:t>
            </a:r>
            <a:r>
              <a:rPr lang="en-US" altLang="th-TH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(Hilda Tada)</a:t>
            </a:r>
            <a:endParaRPr lang="th-TH" altLang="th-TH" sz="40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498475" y="1268413"/>
            <a:ext cx="8569325" cy="4824412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smtClean="0">
                <a:latin typeface="Angsana New" panose="02020603050405020304" pitchFamily="18" charset="-34"/>
              </a:rPr>
              <a:t>	  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แนวคิดเกี่ยวกับการสร้างหรือพัฒนาหลักสูตรของทาบาซึ่งมีขั้นตอนคล้าย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    รูปแบบของไทเลอร์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 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ประกอบด้วย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 7 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ขั้นตอน ได้แก่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</a:t>
            </a:r>
            <a:endParaRPr lang="th-TH" altLang="th-TH" sz="3000" b="1" smtClean="0">
              <a:latin typeface="4805_KwangMD_Melt" panose="02000000000000000000" pitchFamily="2" charset="0"/>
            </a:endParaRP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		1. ศึกษาวิเคราะห์ความต้องการ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(Diagnosis of Needs)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 		2. กำหนดจุดมุ่งหมาย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(Formulation of Objectives)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  		3. เลือกเนื้อหาสาระ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(Selection of Content) </a:t>
            </a:r>
            <a:endParaRPr lang="th-TH" altLang="th-TH" sz="3000" b="1" smtClean="0">
              <a:latin typeface="4805_KwangMD_Melt" panose="02000000000000000000" pitchFamily="2" charset="0"/>
            </a:endParaRP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  		4.จัดรวบรวมเนื้อหาสาระ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(Organization of Content)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  		5. คัดเลือกประสบการณ์เรียนรู้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(Selection of Learning     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th-TH" sz="3000" b="1" smtClean="0">
                <a:latin typeface="4805_KwangMD_Melt" panose="02000000000000000000" pitchFamily="2" charset="0"/>
              </a:rPr>
              <a:t>    Experiences)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		6. จัดประสบการณ์การเรียนรู้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(Organization 0f Learning  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th-TH" sz="3000" b="1" smtClean="0">
                <a:latin typeface="4805_KwangMD_Melt" panose="02000000000000000000" pitchFamily="2" charset="0"/>
              </a:rPr>
              <a:t>    Experiences)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 </a:t>
            </a:r>
          </a:p>
          <a:p>
            <a:pPr marL="342900" indent="-342900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	</a:t>
            </a:r>
            <a:r>
              <a:rPr lang="th-TH" altLang="th-TH" sz="2900" b="1" smtClean="0">
                <a:latin typeface="4805_KwangMD_Melt" panose="02000000000000000000" pitchFamily="2" charset="0"/>
              </a:rPr>
              <a:t>	7. กำหนดสิ่งที่จะประเมินและวิธีการประเมินผล</a:t>
            </a:r>
            <a:r>
              <a:rPr lang="en-US" altLang="th-TH" sz="2900" b="1" smtClean="0">
                <a:latin typeface="4805_KwangMD_Melt" panose="02000000000000000000" pitchFamily="2" charset="0"/>
              </a:rPr>
              <a:t>  (Determination  of  What to Evaluate  and  of  the Ways  and  Means  of  Doing  it)</a:t>
            </a:r>
            <a:endParaRPr lang="th-TH" altLang="th-TH" sz="2900" b="1" smtClean="0"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762000" y="365125"/>
            <a:ext cx="7666038" cy="8540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th-TH" altLang="th-TH" sz="3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แนวคิดการพัฒนาหลักสูตรของเซเลอร์และอเล็กซานเดอร์</a:t>
            </a:r>
            <a:r>
              <a:rPr lang="en-US" altLang="th-TH" sz="3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/>
            </a:r>
            <a:br>
              <a:rPr lang="en-US" altLang="th-TH" sz="3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</a:br>
            <a:r>
              <a:rPr lang="en-US" altLang="th-TH" sz="3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(Galen L.Saylor and William M. Alexander)</a:t>
            </a:r>
            <a:endParaRPr lang="th-TH" altLang="th-TH" sz="34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255588" y="1600200"/>
            <a:ext cx="8736012" cy="4648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th-TH" altLang="th-TH" sz="2100" smtClean="0">
                <a:latin typeface="Angsana New" panose="02020603050405020304" pitchFamily="18" charset="-34"/>
              </a:rPr>
              <a:t>	    </a:t>
            </a:r>
            <a:r>
              <a:rPr lang="th-TH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เซเลอร์และอเล็กซานเดอร์  </a:t>
            </a:r>
            <a:r>
              <a:rPr lang="th-TH" altLang="th-TH" b="1" smtClean="0">
                <a:latin typeface="4805_KwangMD_Melt" panose="02000000000000000000" pitchFamily="2" charset="0"/>
              </a:rPr>
              <a:t>ศึกษาแนวคิดและรูปแบบการพัฒนาหลักสูตร</a:t>
            </a:r>
          </a:p>
          <a:p>
            <a:pPr marL="609600" indent="-609600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   ของ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ไทเลอร์</a:t>
            </a:r>
            <a:r>
              <a:rPr lang="th-TH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และ 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ทาบา</a:t>
            </a:r>
            <a:r>
              <a:rPr lang="en-US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แล้วนำมาปรับขยายให้มีความสมบูรณ์ยิ่งขึ้น</a:t>
            </a:r>
            <a:r>
              <a:rPr lang="en-US" altLang="th-TH" b="1" smtClean="0"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เพื่อสนองความต้องการของผู้เรียนเป็นรายบุคคลมากขึ้น</a:t>
            </a:r>
            <a:r>
              <a:rPr lang="en-US" altLang="th-TH" b="1" smtClean="0"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โดยมีขั้นตอน ดังนี้</a:t>
            </a:r>
          </a:p>
          <a:p>
            <a:pPr marL="990600" lvl="1" indent="-533400" eaLnBrk="1" hangingPunct="1">
              <a:lnSpc>
                <a:spcPct val="8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1. กำหนดเป้าหมาย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 </a:t>
            </a:r>
            <a:r>
              <a:rPr lang="th-TH" altLang="th-TH" sz="3200" b="1" smtClean="0">
                <a:latin typeface="4805_KwangMD_Melt" panose="02000000000000000000" pitchFamily="2" charset="0"/>
              </a:rPr>
              <a:t>จุดมุ่งหมาย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 </a:t>
            </a:r>
            <a:r>
              <a:rPr lang="th-TH" altLang="th-TH" sz="3200" b="1" smtClean="0">
                <a:latin typeface="4805_KwangMD_Melt" panose="02000000000000000000" pitchFamily="2" charset="0"/>
              </a:rPr>
              <a:t>และขอบเขต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 (Goals, Objectives, and Domains) </a:t>
            </a:r>
          </a:p>
          <a:p>
            <a:pPr marL="990600" lvl="1" indent="-533400" eaLnBrk="1" hangingPunct="1">
              <a:lnSpc>
                <a:spcPct val="8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2. การออกแบบหลักสูตร 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(Curriculum  Design) </a:t>
            </a:r>
          </a:p>
          <a:p>
            <a:pPr marL="990600" lvl="1" indent="-533400" eaLnBrk="1" hangingPunct="1">
              <a:lnSpc>
                <a:spcPct val="8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3. การใช้หลักสูตร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(Curriculum Implementation)</a:t>
            </a:r>
            <a:r>
              <a:rPr lang="th-TH" altLang="th-TH" sz="3200" b="1" smtClean="0">
                <a:latin typeface="4805_KwangMD_Melt" panose="02000000000000000000" pitchFamily="2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Verdana" panose="020B0604030504040204" pitchFamily="34" charset="0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	4. การประเมินผลหลักสูตร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 (Curriculum Eval</a:t>
            </a:r>
            <a:r>
              <a:rPr lang="en-US" altLang="th-TH" sz="3200" smtClean="0">
                <a:latin typeface="4805_KwangMD_Melt" panose="02000000000000000000" pitchFamily="2" charset="0"/>
              </a:rPr>
              <a:t>uation) </a:t>
            </a:r>
            <a:endParaRPr lang="th-TH" altLang="th-TH" sz="3200" smtClean="0"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90600"/>
            <a:ext cx="6096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Grp="1"/>
          </p:cNvSpPr>
          <p:nvPr>
            <p:ph type="title"/>
          </p:nvPr>
        </p:nvSpPr>
        <p:spPr>
          <a:xfrm>
            <a:off x="152400" y="180975"/>
            <a:ext cx="8763000" cy="6572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     </a:t>
            </a:r>
            <a:r>
              <a:rPr lang="th-TH" altLang="th-TH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แนวคิดการพัฒนาหลักสูตรของเซเลอร์และอเล็กซานเดอร์ (ต่อ)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685800" y="404813"/>
            <a:ext cx="7439025" cy="9937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th-TH" altLang="th-TH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แนวคิดการพัฒนาหลักสูตรของกู๊ดแล็ดและริชเทอร์</a:t>
            </a:r>
            <a:r>
              <a:rPr lang="en-US" altLang="th-TH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</a:t>
            </a:r>
            <a:br>
              <a:rPr lang="en-US" altLang="th-TH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</a:br>
            <a:r>
              <a:rPr lang="en-US" altLang="th-TH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(Goodlad and Richter)</a:t>
            </a:r>
            <a:endParaRPr lang="th-TH" altLang="th-TH" sz="4000" b="1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381000" y="1682750"/>
            <a:ext cx="8713788" cy="4565650"/>
          </a:xfrm>
        </p:spPr>
        <p:txBody>
          <a:bodyPr/>
          <a:lstStyle/>
          <a:p>
            <a:pPr marL="609600" indent="-609600"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sz="2100" smtClean="0">
                <a:latin typeface="Angsana New" panose="02020603050405020304" pitchFamily="18" charset="-34"/>
              </a:rPr>
              <a:t>	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กู๊ดแล็ค</a:t>
            </a:r>
            <a:r>
              <a:rPr lang="th-TH" altLang="th-TH" b="1" smtClean="0">
                <a:latin typeface="4805_KwangMD_Melt" panose="02000000000000000000" pitchFamily="2" charset="0"/>
              </a:rPr>
              <a:t>และ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ริชเทอร์</a:t>
            </a:r>
            <a:r>
              <a:rPr lang="th-TH" altLang="th-TH" b="1" smtClean="0">
                <a:latin typeface="4805_KwangMD_Melt" panose="02000000000000000000" pitchFamily="2" charset="0"/>
              </a:rPr>
              <a:t>ได้เสนอแนวคิดเกี่ยวกับรูปแบบการสร้างหรือพัฒนา</a:t>
            </a:r>
          </a:p>
          <a:p>
            <a:pPr marL="609600" indent="-609600"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  หลักสูตร ไว้ว่า</a:t>
            </a:r>
            <a:r>
              <a:rPr lang="en-US" altLang="th-TH" b="1" smtClean="0"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ค่านิยมต่าง ๆ ของสังคมจะเป็นตัวกำหนดจุดหมายทาง</a:t>
            </a:r>
          </a:p>
          <a:p>
            <a:pPr marL="609600" indent="-609600"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  การศึกษาและจุดหมายทางการศึกษาเหล่านี้จะถูกแปลงเป็นจุดประสงค์เชิง</a:t>
            </a:r>
          </a:p>
          <a:p>
            <a:pPr marL="609600" indent="-609600"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 พฤติกรรมทั่วไปทางการศึกษา</a:t>
            </a:r>
            <a:r>
              <a:rPr lang="en-US" altLang="th-TH" b="1" smtClean="0">
                <a:latin typeface="4805_KwangMD_Melt" panose="02000000000000000000" pitchFamily="2" charset="0"/>
              </a:rPr>
              <a:t> </a:t>
            </a:r>
            <a:r>
              <a:rPr lang="th-TH" altLang="th-TH" b="1" smtClean="0">
                <a:latin typeface="4805_KwangMD_Melt" panose="02000000000000000000" pitchFamily="2" charset="0"/>
              </a:rPr>
              <a:t>ประกอบด้วยองค์ประกอบ</a:t>
            </a:r>
            <a:r>
              <a:rPr lang="en-US" altLang="th-TH" b="1" smtClean="0">
                <a:latin typeface="4805_KwangMD_Melt" panose="02000000000000000000" pitchFamily="2" charset="0"/>
              </a:rPr>
              <a:t> 2 </a:t>
            </a:r>
            <a:r>
              <a:rPr lang="th-TH" altLang="th-TH" b="1" smtClean="0">
                <a:latin typeface="4805_KwangMD_Melt" panose="02000000000000000000" pitchFamily="2" charset="0"/>
              </a:rPr>
              <a:t>ส่วนคือ</a:t>
            </a:r>
            <a:r>
              <a:rPr lang="en-US" altLang="th-TH" b="1" smtClean="0">
                <a:latin typeface="4805_KwangMD_Melt" panose="02000000000000000000" pitchFamily="2" charset="0"/>
              </a:rPr>
              <a:t> </a:t>
            </a:r>
            <a:endParaRPr lang="th-TH" altLang="th-TH" b="1" smtClean="0">
              <a:latin typeface="4805_KwangMD_Melt" panose="02000000000000000000" pitchFamily="2" charset="0"/>
            </a:endParaRPr>
          </a:p>
          <a:p>
            <a:pPr marL="1371600" lvl="2" indent="-457200" algn="thaiDist" eaLnBrk="1" hangingPunct="1">
              <a:buFont typeface="Wingdings 2" panose="05020102010507070707" pitchFamily="18" charset="2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1. เนื้อหาสาระหรือเรื่องราวที่จะให้เกิดการเรียนรู้ในตัวผู้เรียน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(Substantive Element) </a:t>
            </a:r>
          </a:p>
          <a:p>
            <a:pPr marL="1371600" lvl="2" indent="-457200" algn="thaiDist" eaLnBrk="1" hangingPunct="1">
              <a:buFont typeface="Wingdings 2" panose="05020102010507070707" pitchFamily="18" charset="2"/>
              <a:buNone/>
            </a:pPr>
            <a:r>
              <a:rPr lang="th-TH" altLang="th-TH" sz="3200" b="1" smtClean="0">
                <a:latin typeface="4805_KwangMD_Melt" panose="02000000000000000000" pitchFamily="2" charset="0"/>
              </a:rPr>
              <a:t>2.พฤติกรรมที่ต้องการจะปลูกฝังแก่ผู้เรียน</a:t>
            </a:r>
            <a:r>
              <a:rPr lang="en-US" altLang="th-TH" sz="3200" b="1" smtClean="0">
                <a:latin typeface="4805_KwangMD_Melt" panose="02000000000000000000" pitchFamily="2" charset="0"/>
              </a:rPr>
              <a:t> (Behavioral Element) </a:t>
            </a:r>
          </a:p>
          <a:p>
            <a:pPr marL="609600" indent="-609600" algn="thaiDist" eaLnBrk="1" hangingPunct="1">
              <a:buFont typeface="Wingdings 2" panose="05020102010507070707" pitchFamily="18" charset="2"/>
              <a:buNone/>
            </a:pPr>
            <a:endParaRPr lang="th-TH" altLang="th-TH" b="1" smtClean="0"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15250" cy="6794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</a:t>
            </a:r>
            <a:r>
              <a:rPr lang="th-TH" altLang="th-TH" sz="3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แนวคิดการพัฒนาหลักสูตรของกู๊ดแล็ดและริชเทอร์ (ต่อ)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60450"/>
            <a:ext cx="70104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1025525" y="228600"/>
            <a:ext cx="7661275" cy="5619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</a:t>
            </a:r>
            <a:r>
              <a:rPr lang="th-TH" altLang="th-TH" sz="3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แนวคิดการพัฒนาหลักสูตรของฟ็อกซ์ </a:t>
            </a:r>
            <a:r>
              <a:rPr lang="en-US" altLang="th-TH" sz="3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(Robert S. Fox)</a:t>
            </a:r>
            <a:endParaRPr lang="th-TH" altLang="th-TH" sz="3400" b="1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882650"/>
            <a:ext cx="6553200" cy="5462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990600" y="404813"/>
            <a:ext cx="7056438" cy="5953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 </a:t>
            </a:r>
            <a:r>
              <a:rPr lang="th-TH" altLang="th-TH" sz="3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แนวคิดการพัฒนาหลักสูตรของเคอร์</a:t>
            </a:r>
            <a:r>
              <a:rPr lang="en-US" altLang="th-TH" sz="3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(John F. Kerr)</a:t>
            </a:r>
            <a:r>
              <a:rPr lang="en-US" altLang="th-TH" sz="38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</a:t>
            </a:r>
            <a:endParaRPr lang="th-TH" altLang="th-TH" sz="38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696913" y="1341438"/>
            <a:ext cx="8066087" cy="3687762"/>
          </a:xfrm>
        </p:spPr>
        <p:txBody>
          <a:bodyPr/>
          <a:lstStyle/>
          <a:p>
            <a:pPr marL="609600" indent="-6096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mtClean="0">
                <a:latin typeface="4805KwangMD_Influenza" panose="02000000000000000000" pitchFamily="2" charset="0"/>
              </a:rPr>
              <a:t>    </a:t>
            </a:r>
            <a:r>
              <a:rPr lang="th-TH" altLang="th-TH" b="1" smtClean="0">
                <a:latin typeface="4805KwangMD_Influenza" panose="02000000000000000000" pitchFamily="2" charset="0"/>
              </a:rPr>
              <a:t>จุดมุ่งหมายของหลักสูตรได้มาจากแหล่งข้อมูล </a:t>
            </a:r>
            <a:r>
              <a:rPr lang="en-US" altLang="th-TH" b="1" smtClean="0">
                <a:latin typeface="4805KwangMD_Influenza" panose="02000000000000000000" pitchFamily="2" charset="0"/>
              </a:rPr>
              <a:t>3</a:t>
            </a:r>
            <a:r>
              <a:rPr lang="th-TH" altLang="th-TH" b="1" smtClean="0">
                <a:latin typeface="4805KwangMD_Influenza" panose="02000000000000000000" pitchFamily="2" charset="0"/>
              </a:rPr>
              <a:t> แหล่ง ได้แก่</a:t>
            </a:r>
          </a:p>
          <a:p>
            <a:pPr marL="1371600" lvl="2" indent="-4572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z="3200" b="1" smtClean="0">
                <a:latin typeface="4805KwangMD_Influenza" panose="02000000000000000000" pitchFamily="2" charset="0"/>
              </a:rPr>
              <a:t>1.ระดับพัฒนาการ ความต้องการและความสนใจของนักเรียน</a:t>
            </a:r>
          </a:p>
          <a:p>
            <a:pPr marL="1371600" lvl="2" indent="-4572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z="3200" b="1" smtClean="0">
                <a:latin typeface="4805KwangMD_Influenza" panose="02000000000000000000" pitchFamily="2" charset="0"/>
              </a:rPr>
              <a:t>2.สภาพปัญหาและความต้องการของสังคมที่นักเรียนต้องเผชิญ</a:t>
            </a:r>
          </a:p>
          <a:p>
            <a:pPr marL="1371600" lvl="2" indent="-4572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sz="3200" b="1" smtClean="0">
                <a:latin typeface="4805KwangMD_Influenza" panose="02000000000000000000" pitchFamily="2" charset="0"/>
              </a:rPr>
              <a:t>3.ธรรมชาติของเนื้อหาวิชาและชนิดของการเรียนรู้	</a:t>
            </a:r>
          </a:p>
          <a:p>
            <a:pPr marL="609600" indent="-6096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  </a:t>
            </a:r>
            <a:r>
              <a:rPr lang="th-TH" altLang="th-TH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นำจุดมุ่งหมายมาคัดเลือกและจัดอันดับ</a:t>
            </a:r>
          </a:p>
          <a:p>
            <a:pPr marL="609600" indent="-6096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ขั้นต่อไปได้แก่ การจัดประสบการณ์การเรียน </a:t>
            </a:r>
          </a:p>
          <a:p>
            <a:pPr marL="609600" indent="-609600" algn="thaiDi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ขั้นสุดท้ายได้แก่ การประเมินผล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2895600" y="685800"/>
            <a:ext cx="3429000" cy="5635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การพัฒนาหลักสูตร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468313" y="1557338"/>
            <a:ext cx="8294687" cy="4005262"/>
          </a:xfrm>
        </p:spPr>
        <p:txBody>
          <a:bodyPr/>
          <a:lstStyle/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sz="2600" smtClean="0">
                <a:solidFill>
                  <a:srgbClr val="FF0000"/>
                </a:solidFill>
              </a:rPr>
              <a:t>		</a:t>
            </a:r>
            <a:r>
              <a:rPr lang="th-TH" altLang="th-TH" b="1" smtClean="0">
                <a:latin typeface="4805_KwangMD_Melt" panose="02000000000000000000" pitchFamily="2" charset="0"/>
              </a:rPr>
              <a:t>คุณสมบัติที่สำคัญของการพัฒนาหลักสูตร คือ  หลักสูตรมีความเป็น  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พลวัต  และปรับเปลี่ยนไปตามความต้องการและความเปลี่ยนแปลงของ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สังคม  จากคุณสมบัติดังกล่าว  การพัฒนาหลักสูตรจึงเป็นกิจกรรมที่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เกิดขึ้นอย่างต่อเนื่อง  ตลอดเวลาที่สภาพสังคมเปลี่ยนแปลงไป</a:t>
            </a:r>
            <a:r>
              <a:rPr lang="en-US" altLang="th-TH" b="1" smtClean="0">
                <a:latin typeface="4805_KwangMD_Melt" panose="02000000000000000000" pitchFamily="2" charset="0"/>
              </a:rPr>
              <a:t> </a:t>
            </a:r>
            <a:r>
              <a:rPr lang="th-TH" altLang="th-TH" b="1" smtClean="0">
                <a:latin typeface="4805_KwangMD_Melt" panose="02000000000000000000" pitchFamily="2" charset="0"/>
              </a:rPr>
              <a:t>ดังนั้นการ  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จัดการศึกษาให้สนองความต้องการของสังคมที่เปลี่ยนแปลงจึงเป็น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สิ่งจำเป็น  และการเปลี่ยนแปลงหลักสูตรในลักษณะของการพัฒนา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หลักสูตรจึงเป็นสิ่งที่หลีกเลี่ยงไม่ได้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91400" cy="9144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  </a:t>
            </a:r>
            <a:r>
              <a:rPr lang="th-TH" altLang="th-TH" sz="41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แนวคิดการพัฒนาหลักสูตรของเลวี</a:t>
            </a:r>
            <a:r>
              <a:rPr lang="en-US" altLang="th-TH" sz="41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(Arich Lewy) </a:t>
            </a:r>
            <a:endParaRPr lang="th-TH" altLang="th-TH" sz="41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KwangMD_Influenza" panose="02000000000000000000" pitchFamily="2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468313" y="1600200"/>
            <a:ext cx="8064500" cy="23764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th-TH" sz="2600" smtClean="0"/>
              <a:t>		</a:t>
            </a:r>
            <a:r>
              <a:rPr lang="th-TH" altLang="th-TH" sz="2600" b="1" smtClean="0"/>
              <a:t> </a:t>
            </a:r>
            <a:r>
              <a:rPr lang="th-TH" altLang="th-TH" b="1" smtClean="0">
                <a:solidFill>
                  <a:srgbClr val="C00000"/>
                </a:solidFill>
                <a:latin typeface="4805KwangMD_Influenza" panose="02000000000000000000" pitchFamily="2" charset="0"/>
              </a:rPr>
              <a:t>เลวี </a:t>
            </a:r>
            <a:r>
              <a:rPr lang="th-TH" altLang="th-TH" b="1" smtClean="0">
                <a:latin typeface="4805KwangMD_Influenza" panose="02000000000000000000" pitchFamily="2" charset="0"/>
              </a:rPr>
              <a:t>แบ่งขั้นตอนในการพัฒนาหลักสูตรออกเป็น </a:t>
            </a:r>
            <a:r>
              <a:rPr lang="en-US" altLang="th-TH" b="1" smtClean="0">
                <a:latin typeface="4805KwangMD_Influenza" panose="02000000000000000000" pitchFamily="2" charset="0"/>
              </a:rPr>
              <a:t>3 </a:t>
            </a:r>
            <a:r>
              <a:rPr lang="th-TH" altLang="th-TH" b="1" smtClean="0">
                <a:latin typeface="4805KwangMD_Influenza" panose="02000000000000000000" pitchFamily="2" charset="0"/>
              </a:rPr>
              <a:t>ขั้นตอน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</a:t>
            </a:r>
            <a:r>
              <a:rPr lang="en-US" altLang="th-TH" b="1" smtClean="0">
                <a:latin typeface="4805KwangMD_Influenza" panose="02000000000000000000" pitchFamily="2" charset="0"/>
              </a:rPr>
              <a:t>    1.  </a:t>
            </a:r>
            <a:r>
              <a:rPr lang="th-TH" altLang="th-TH" b="1" smtClean="0">
                <a:latin typeface="4805KwangMD_Influenza" panose="02000000000000000000" pitchFamily="2" charset="0"/>
              </a:rPr>
              <a:t>ขั้นเตรียมโครงร่างหลักสูตร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</a:t>
            </a:r>
            <a:r>
              <a:rPr lang="en-US" altLang="th-TH" b="1" smtClean="0">
                <a:latin typeface="4805KwangMD_Influenza" panose="02000000000000000000" pitchFamily="2" charset="0"/>
              </a:rPr>
              <a:t>    2.  </a:t>
            </a:r>
            <a:r>
              <a:rPr lang="th-TH" altLang="th-TH" b="1" smtClean="0">
                <a:latin typeface="4805KwangMD_Influenza" panose="02000000000000000000" pitchFamily="2" charset="0"/>
              </a:rPr>
              <a:t>ขั้นเตรียมวัสดุอุปกรณ์ประกอบการสอน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</a:t>
            </a:r>
            <a:r>
              <a:rPr lang="en-US" altLang="th-TH" b="1" smtClean="0">
                <a:latin typeface="4805KwangMD_Influenza" panose="02000000000000000000" pitchFamily="2" charset="0"/>
              </a:rPr>
              <a:t>    3.  </a:t>
            </a:r>
            <a:r>
              <a:rPr lang="th-TH" altLang="th-TH" b="1" smtClean="0">
                <a:latin typeface="4805KwangMD_Influenza" panose="02000000000000000000" pitchFamily="2" charset="0"/>
              </a:rPr>
              <a:t>ขั้นดำเนินการ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282825" y="268288"/>
            <a:ext cx="4433888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KwangMD_Influenza" panose="02000000000000000000" pitchFamily="2" charset="0"/>
              </a:rPr>
              <a:t>แนวคิดการพัฒนาหลักสูตรตามแนวคิด</a:t>
            </a:r>
          </a:p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KwangMD_Influenza" panose="02000000000000000000" pitchFamily="2" charset="0"/>
              </a:rPr>
              <a:t>ของ สมิธ สแตนเลย์ และ ชอร์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46075" y="1522413"/>
            <a:ext cx="85693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>
                <a:solidFill>
                  <a:srgbClr val="66FF66"/>
                </a:solidFill>
                <a:latin typeface="4805_KwangMD_Melt" panose="02000000000000000000" pitchFamily="2" charset="0"/>
              </a:rPr>
              <a:t>     </a:t>
            </a:r>
            <a:r>
              <a:rPr lang="th-TH" altLang="th-TH" sz="3200" b="1">
                <a:solidFill>
                  <a:srgbClr val="C00000"/>
                </a:solidFill>
                <a:latin typeface="4805_KwangMD_Melt" panose="02000000000000000000" pitchFamily="2" charset="0"/>
              </a:rPr>
              <a:t>สมิธ</a:t>
            </a:r>
            <a:r>
              <a:rPr lang="th-TH" altLang="th-TH" sz="3200" b="1">
                <a:latin typeface="4805_KwangMD_Melt" panose="02000000000000000000" pitchFamily="2" charset="0"/>
              </a:rPr>
              <a:t>ได้กล่าวว่า งานของการพัฒนาหลักสูตร มีสิ่งสำคัญอย่างน้อย </a:t>
            </a:r>
            <a:r>
              <a:rPr lang="en-US" altLang="th-TH" sz="3200" b="1">
                <a:latin typeface="4805_KwangMD_Melt" panose="02000000000000000000" pitchFamily="2" charset="0"/>
              </a:rPr>
              <a:t>4 </a:t>
            </a:r>
            <a:r>
              <a:rPr lang="th-TH" altLang="th-TH" sz="3200" b="1">
                <a:latin typeface="4805_KwangMD_Melt" panose="02000000000000000000" pitchFamily="2" charset="0"/>
              </a:rPr>
              <a:t>อย่าง คือ</a:t>
            </a:r>
            <a:endParaRPr lang="en-US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	1. การตกลงใจเกี่ยวกับทิศทางของการศึกษา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	2. การเลือกหลักการและระเบียบวิธีการเพื่อเลือกและเรียงลำดับศักยประสบการณ์ซึ่งประกอบด้วยโปรแกรมการเรียนการสอน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	3. การเลือกรูปแบบของหลักสูตร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	4. การตัดสินใจเกี่ยวกับหลักการและวิธีการที่จะประเมินว่าอะไรได้เกิดขึ้น</a:t>
            </a:r>
            <a:endParaRPr lang="en-US" altLang="th-TH" sz="3200" b="1"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2195513" y="228600"/>
            <a:ext cx="5272087" cy="5762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th-TH" altLang="th-TH" sz="45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แนวคิดการพัฒนาหลักสูตรของ สสวท.</a:t>
            </a: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th-TH" altLang="th-TH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295400" y="762000"/>
          <a:ext cx="6732588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3" imgW="4559046" imgH="3663696" progId="Visio.Drawing.11">
                  <p:embed/>
                </p:oleObj>
              </mc:Choice>
              <mc:Fallback>
                <p:oleObj name="Visio" r:id="rId3" imgW="4559046" imgH="366369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762000"/>
                        <a:ext cx="6732588" cy="510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133600" y="2362200"/>
            <a:ext cx="6524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8000" b="1">
                <a:solidFill>
                  <a:srgbClr val="C00000"/>
                </a:solidFill>
                <a:latin typeface="4805KwangMD_Influenza" panose="02000000000000000000" pitchFamily="2" charset="0"/>
              </a:rPr>
              <a:t>ทฤษฎีการพัฒนาหลักสูตร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876300" indent="-876300" algn="ctr" eaLnBrk="1" hangingPunct="1"/>
            <a:r>
              <a:rPr lang="th-TH" altLang="th-TH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         </a:t>
            </a:r>
            <a:r>
              <a:rPr lang="th-TH" altLang="th-TH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ทฤษฎีหลักสูตรในทัศนะ</a:t>
            </a:r>
            <a:br>
              <a:rPr lang="th-TH" altLang="th-TH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</a:br>
            <a:r>
              <a:rPr lang="th-TH" altLang="th-TH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ของวอล์กเกอร์</a:t>
            </a:r>
            <a:r>
              <a:rPr lang="en-US" altLang="th-TH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( Decker F. Walker )</a:t>
            </a:r>
            <a:endParaRPr lang="th-TH" altLang="th-TH" sz="3600" b="1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KwangMD_Influenza" panose="02000000000000000000" pitchFamily="2" charset="0"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1219200" y="1722438"/>
            <a:ext cx="7467600" cy="4525962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วอล์กเกอร์ </a:t>
            </a:r>
            <a:r>
              <a:rPr lang="th-TH" altLang="th-TH" b="1" smtClean="0">
                <a:latin typeface="4805KwangMD_Influenza" panose="02000000000000000000" pitchFamily="2" charset="0"/>
              </a:rPr>
              <a:t>ได้จัดกลุ่มทฤษฎีหลักสูตรออกเป็น 4 กลุ่มคือ</a:t>
            </a:r>
          </a:p>
          <a:p>
            <a:pPr eaLnBrk="1" hangingPunct="1"/>
            <a:r>
              <a:rPr lang="th-TH" altLang="th-TH" b="1" smtClean="0">
                <a:latin typeface="4805KwangMD_Influenza" panose="02000000000000000000" pitchFamily="2" charset="0"/>
              </a:rPr>
              <a:t>ทฤษฎีความมีเหตุผลในตัวหลักสูตร</a:t>
            </a:r>
          </a:p>
          <a:p>
            <a:pPr eaLnBrk="1" hangingPunct="1"/>
            <a:r>
              <a:rPr lang="th-TH" altLang="th-TH" b="1" smtClean="0">
                <a:latin typeface="4805KwangMD_Influenza" panose="02000000000000000000" pitchFamily="2" charset="0"/>
              </a:rPr>
              <a:t>ทฤษฎีความมีเหตุผลในกระบวนการสร้างหรือกำหนดหลักสูตร</a:t>
            </a:r>
          </a:p>
          <a:p>
            <a:pPr eaLnBrk="1" hangingPunct="1"/>
            <a:r>
              <a:rPr lang="th-TH" altLang="th-TH" b="1" smtClean="0">
                <a:latin typeface="4805KwangMD_Influenza" panose="02000000000000000000" pitchFamily="2" charset="0"/>
              </a:rPr>
              <a:t>ทฤษฎีความคิดรวบยอดในปรากฏการณ์ของหลักสูตร</a:t>
            </a:r>
          </a:p>
          <a:p>
            <a:pPr eaLnBrk="1" hangingPunct="1"/>
            <a:r>
              <a:rPr lang="th-TH" altLang="th-TH" b="1" smtClean="0">
                <a:latin typeface="4805KwangMD_Influenza" panose="02000000000000000000" pitchFamily="2" charset="0"/>
              </a:rPr>
              <a:t>ทฤษฎีการอธิบายปรากฏการณ์ของหลักสูตร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67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 </a:t>
            </a:r>
            <a:r>
              <a:rPr lang="th-TH" altLang="th-TH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ทฤษฎีหลักสูตรในทัศนะของเมเซีย </a:t>
            </a:r>
            <a:r>
              <a:rPr lang="en-US" altLang="th-TH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( Elizabeth S. Macia )</a:t>
            </a:r>
            <a:r>
              <a:rPr lang="en-US" altLang="th-TH" sz="42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</a:t>
            </a:r>
            <a:endParaRPr lang="th-TH" altLang="th-TH" sz="420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KwangMD_Influenza" panose="02000000000000000000" pitchFamily="2" charset="0"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525963"/>
          </a:xfrm>
        </p:spPr>
        <p:txBody>
          <a:bodyPr/>
          <a:lstStyle/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solidFill>
                  <a:srgbClr val="C00000"/>
                </a:solidFill>
                <a:latin typeface="4805KwangMD_Influenza" panose="02000000000000000000" pitchFamily="2" charset="0"/>
              </a:rPr>
              <a:t>   อลซาเบธ เมเซีย </a:t>
            </a:r>
            <a:r>
              <a:rPr lang="th-TH" altLang="th-TH" b="1" smtClean="0">
                <a:latin typeface="4805KwangMD_Influenza" panose="02000000000000000000" pitchFamily="2" charset="0"/>
              </a:rPr>
              <a:t>ได้เสนอแนวคิดในการสร้างทฤษฎีหลักสูตร</a:t>
            </a:r>
            <a:r>
              <a:rPr lang="en-US" altLang="th-TH" b="1" smtClean="0">
                <a:latin typeface="4805KwangMD_Influenza" panose="02000000000000000000" pitchFamily="2" charset="0"/>
              </a:rPr>
              <a:t> </a:t>
            </a:r>
            <a:r>
              <a:rPr lang="th-TH" altLang="th-TH" b="1" smtClean="0">
                <a:latin typeface="4805KwangMD_Influenza" panose="02000000000000000000" pitchFamily="2" charset="0"/>
              </a:rPr>
              <a:t>ได้ 4 วิธี </a:t>
            </a:r>
          </a:p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   ด้วยกัน คือ</a:t>
            </a:r>
            <a:endParaRPr lang="en-US" altLang="th-TH" b="1" smtClean="0">
              <a:latin typeface="4805KwangMD_Influenza" panose="02000000000000000000" pitchFamily="2" charset="0"/>
            </a:endParaRPr>
          </a:p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1.ทฤษฎีหลักสูตรแบบธรรมดา </a:t>
            </a:r>
            <a:r>
              <a:rPr lang="en-US" altLang="th-TH" b="1" smtClean="0">
                <a:latin typeface="4805KwangMD_Influenza" panose="02000000000000000000" pitchFamily="2" charset="0"/>
              </a:rPr>
              <a:t>( Formal Curriculum Theory )</a:t>
            </a:r>
          </a:p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2.ทฤษฎีหลักสูตรที่เน้นคุณค่า </a:t>
            </a:r>
            <a:r>
              <a:rPr lang="en-US" altLang="th-TH" b="1" smtClean="0">
                <a:latin typeface="4805KwangMD_Influenza" panose="02000000000000000000" pitchFamily="2" charset="0"/>
              </a:rPr>
              <a:t>( Valuational Curriculum Theory ) </a:t>
            </a:r>
          </a:p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3.ทฤษฎีหลักสูตรที่เน้นสถานการณ์ </a:t>
            </a:r>
            <a:r>
              <a:rPr lang="en-US" altLang="th-TH" b="1" smtClean="0">
                <a:latin typeface="4805KwangMD_Influenza" panose="02000000000000000000" pitchFamily="2" charset="0"/>
              </a:rPr>
              <a:t>( Event Theory ) </a:t>
            </a:r>
          </a:p>
          <a:p>
            <a:pPr marL="608013" indent="-571500" eaLnBrk="1" hangingPunct="1"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KwangMD_Influenza" panose="02000000000000000000" pitchFamily="2" charset="0"/>
              </a:rPr>
              <a:t>	4.ทฤษฎีการศึกษาวิธีการปฏิบัติทางหลักสูตร </a:t>
            </a:r>
            <a:r>
              <a:rPr lang="en-US" altLang="th-TH" b="1" smtClean="0">
                <a:latin typeface="4805KwangMD_Influenza" panose="02000000000000000000" pitchFamily="2" charset="0"/>
              </a:rPr>
              <a:t>( Praxiological Theory ) </a:t>
            </a:r>
            <a:endParaRPr lang="th-TH" altLang="th-TH" b="1" smtClean="0">
              <a:latin typeface="4805KwangMD_Influenza" panose="02000000000000000000" pitchFamily="2" charset="0"/>
            </a:endParaRPr>
          </a:p>
          <a:p>
            <a:pPr marL="608013" indent="-571500" eaLnBrk="1" hangingPunct="1"/>
            <a:endParaRPr lang="th-TH" altLang="th-TH" smtClean="0">
              <a:latin typeface="4805KwangMD_Influenz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543800" cy="11731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th-TH" altLang="th-TH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   ทฤษฎีหลักสูตรในทัศนะของอุนรุห์</a:t>
            </a:r>
            <a:r>
              <a:rPr lang="en-US" altLang="th-TH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( Glenys G.Unruh )</a:t>
            </a:r>
            <a:r>
              <a:rPr lang="en-US" altLang="th-TH" sz="39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</a:t>
            </a:r>
            <a:endParaRPr lang="th-TH" altLang="th-TH" sz="390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KwangMD_Influenza" panose="02000000000000000000" pitchFamily="2" charset="0"/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 eaLnBrk="1" hangingPunct="1"/>
            <a:r>
              <a:rPr lang="th-TH" altLang="th-TH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อุนรุห์</a:t>
            </a:r>
            <a:r>
              <a:rPr lang="th-TH" altLang="th-TH" b="1" smtClean="0">
                <a:latin typeface="4805KwangMD_Influenza" panose="02000000000000000000" pitchFamily="2" charset="0"/>
              </a:rPr>
              <a:t>ได้จำแนกทฤษฎีหลักสูตรออกเป็นกลุ่มซึ่งยึดถือเอา “ สิ่งที่จะสอนและวิธีการสอน”</a:t>
            </a:r>
            <a:r>
              <a:rPr lang="en-US" altLang="th-TH" b="1" smtClean="0">
                <a:latin typeface="4805KwangMD_Influenza" panose="02000000000000000000" pitchFamily="2" charset="0"/>
              </a:rPr>
              <a:t>( </a:t>
            </a:r>
            <a:r>
              <a:rPr lang="th-TH" altLang="th-TH" b="1" smtClean="0">
                <a:latin typeface="4805KwangMD_Influenza" panose="02000000000000000000" pitchFamily="2" charset="0"/>
              </a:rPr>
              <a:t> </a:t>
            </a:r>
            <a:r>
              <a:rPr lang="en-US" altLang="th-TH" b="1" smtClean="0">
                <a:latin typeface="4805KwangMD_Influenza" panose="02000000000000000000" pitchFamily="2" charset="0"/>
              </a:rPr>
              <a:t>What </a:t>
            </a:r>
            <a:r>
              <a:rPr lang="th-TH" altLang="th-TH" b="1" smtClean="0">
                <a:latin typeface="4805KwangMD_Influenza" panose="02000000000000000000" pitchFamily="2" charset="0"/>
              </a:rPr>
              <a:t> </a:t>
            </a:r>
            <a:r>
              <a:rPr lang="en-US" altLang="th-TH" b="1" smtClean="0">
                <a:latin typeface="4805KwangMD_Influenza" panose="02000000000000000000" pitchFamily="2" charset="0"/>
              </a:rPr>
              <a:t>and </a:t>
            </a:r>
            <a:r>
              <a:rPr lang="th-TH" altLang="th-TH" b="1" smtClean="0">
                <a:latin typeface="4805KwangMD_Influenza" panose="02000000000000000000" pitchFamily="2" charset="0"/>
              </a:rPr>
              <a:t> </a:t>
            </a:r>
            <a:r>
              <a:rPr lang="en-US" altLang="th-TH" b="1" smtClean="0">
                <a:latin typeface="4805KwangMD_Influenza" panose="02000000000000000000" pitchFamily="2" charset="0"/>
              </a:rPr>
              <a:t>how </a:t>
            </a:r>
            <a:r>
              <a:rPr lang="th-TH" altLang="th-TH" b="1" smtClean="0">
                <a:latin typeface="4805KwangMD_Influenza" panose="02000000000000000000" pitchFamily="2" charset="0"/>
              </a:rPr>
              <a:t> </a:t>
            </a:r>
            <a:r>
              <a:rPr lang="en-US" altLang="th-TH" b="1" smtClean="0">
                <a:latin typeface="4805KwangMD_Influenza" panose="02000000000000000000" pitchFamily="2" charset="0"/>
              </a:rPr>
              <a:t>to </a:t>
            </a:r>
            <a:r>
              <a:rPr lang="th-TH" altLang="th-TH" b="1" smtClean="0">
                <a:latin typeface="4805KwangMD_Influenza" panose="02000000000000000000" pitchFamily="2" charset="0"/>
              </a:rPr>
              <a:t> </a:t>
            </a:r>
            <a:r>
              <a:rPr lang="en-US" altLang="th-TH" b="1" smtClean="0">
                <a:latin typeface="4805KwangMD_Influenza" panose="02000000000000000000" pitchFamily="2" charset="0"/>
              </a:rPr>
              <a:t>teach)</a:t>
            </a:r>
            <a:r>
              <a:rPr lang="th-TH" altLang="th-TH" b="1" smtClean="0">
                <a:latin typeface="4805KwangMD_Influenza" panose="02000000000000000000" pitchFamily="2" charset="0"/>
              </a:rPr>
              <a:t>เป็นตัวกำหนดทฤษฎีหลักสูตร </a:t>
            </a:r>
            <a:r>
              <a:rPr lang="th-TH" altLang="th-TH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อุนรุห์</a:t>
            </a:r>
            <a:r>
              <a:rPr lang="th-TH" altLang="th-TH" b="1" smtClean="0">
                <a:latin typeface="4805KwangMD_Influenza" panose="02000000000000000000" pitchFamily="2" charset="0"/>
              </a:rPr>
              <a:t>ได้สร้างประพจน์ที่เกี่ยวกับทฤษฎีหลักสูตร 7 ประการ</a:t>
            </a:r>
            <a:r>
              <a:rPr lang="en-US" altLang="th-TH" b="1" smtClean="0">
                <a:latin typeface="4805KwangMD_Influenza" panose="02000000000000000000" pitchFamily="2" charset="0"/>
              </a:rPr>
              <a:t> </a:t>
            </a:r>
            <a:endParaRPr lang="th-TH" altLang="th-TH" b="1" smtClean="0">
              <a:latin typeface="4805KwangMD_Influenz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3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          </a:t>
            </a:r>
            <a:r>
              <a:rPr lang="th-TH" altLang="th-TH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ทฤษฎีหลักสูตรในทัศนะของโบแชมพ์ </a:t>
            </a:r>
            <a:br>
              <a:rPr lang="th-TH" altLang="th-TH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</a:br>
            <a:r>
              <a:rPr lang="th-TH" altLang="th-TH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           ( </a:t>
            </a:r>
            <a:r>
              <a:rPr lang="en-US" altLang="th-TH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George A. Beauchamp </a:t>
            </a:r>
            <a:r>
              <a:rPr lang="th-TH" altLang="th-TH" sz="4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)</a:t>
            </a:r>
            <a:r>
              <a:rPr lang="en-US" altLang="th-TH" sz="44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 </a:t>
            </a:r>
            <a:endParaRPr lang="th-TH" altLang="th-TH" sz="44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 eaLnBrk="1" hangingPunct="1"/>
            <a:r>
              <a:rPr lang="th-TH" altLang="th-TH" b="1" smtClean="0">
                <a:latin typeface="4805_KwangMD_Melt" panose="02000000000000000000" pitchFamily="2" charset="0"/>
              </a:rPr>
              <a:t>วิธีการพัฒนาทฤษฎีหลักสูตรของ </a:t>
            </a:r>
            <a:r>
              <a:rPr lang="th-TH" altLang="th-TH" b="1" smtClean="0">
                <a:solidFill>
                  <a:srgbClr val="0000FF"/>
                </a:solidFill>
                <a:latin typeface="4805_KwangMD_Melt" panose="02000000000000000000" pitchFamily="2" charset="0"/>
              </a:rPr>
              <a:t>โบแชมพ์ </a:t>
            </a:r>
            <a:r>
              <a:rPr lang="th-TH" altLang="th-TH" b="1" smtClean="0">
                <a:latin typeface="4805_KwangMD_Melt" panose="02000000000000000000" pitchFamily="2" charset="0"/>
              </a:rPr>
              <a:t>มุ่งใช้วิธีการทางวิทยาศาสตร์มาใช้ในการสร้างทฤษฎี สำหรับตัวทฤษฎีมุ่งเฉพาะสาระสำคัญที่เกี่ยวข้องกับหลักสูตรโดยตรง ซึ่งได้แก่การกำหนดองค์ประกอบต่างๆที่เกี่ยวข้องกับหลักสูตรตั้งแต่เริ่มต้นของการจัดทำหลักสูตรจนถึงการประเมินผลหลักสูตรอันเป็นการทำงานที่ครบวงจ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2819400"/>
          </a:xfrm>
        </p:spPr>
        <p:txBody>
          <a:bodyPr/>
          <a:lstStyle/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sz="3600" b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	 </a:t>
            </a:r>
            <a:r>
              <a:rPr lang="th-TH" altLang="th-TH" sz="3600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นอกจากนี้นักจิตวิทยาหลายคนทำการศึกษาเกี่ยวกับการเรียนรู้ของ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sz="3600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 มนุษย์และสัตว์ ทำให้เกิดทฤษฎีการเรียนรู้หลายทฤษฎีและได้นำแนว</a:t>
            </a:r>
          </a:p>
          <a:p>
            <a:pPr algn="thaiDist" eaLnBrk="1" hangingPunct="1">
              <a:buFont typeface="Wingdings 2" panose="05020102010507070707" pitchFamily="18" charset="2"/>
              <a:buNone/>
            </a:pPr>
            <a:r>
              <a:rPr lang="th-TH" altLang="th-TH" sz="3600" b="1" smtClean="0">
                <a:solidFill>
                  <a:srgbClr val="0000FF"/>
                </a:solidFill>
                <a:latin typeface="4805KwangMD_Influenza" panose="02000000000000000000" pitchFamily="2" charset="0"/>
              </a:rPr>
              <a:t> ทฤษฎีการเรียนรู้นี้ไปพัฒนาหลักสูตร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4213" y="404813"/>
            <a:ext cx="7848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3800" b="1">
                <a:solidFill>
                  <a:srgbClr val="0000FF"/>
                </a:solidFill>
                <a:latin typeface="4805KwangMD_Influenza" panose="02000000000000000000" pitchFamily="2" charset="0"/>
              </a:rPr>
              <a:t>การนำทฤษฏีการเรียนรู้ประยุกต์ใช้ในการพัฒนาหลักสูตร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2804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>
                <a:latin typeface="4805KwangMD_Influenza" panose="02000000000000000000" pitchFamily="2" charset="0"/>
              </a:rPr>
              <a:t>     </a:t>
            </a:r>
            <a:r>
              <a:rPr lang="th-TH" altLang="th-TH" sz="3200" b="1">
                <a:latin typeface="4805KwangMD_Influenza" panose="02000000000000000000" pitchFamily="2" charset="0"/>
              </a:rPr>
              <a:t>ผู้ที่ศึกษาเกี่ยวกับการเรียนรู้ได้เป็น </a:t>
            </a:r>
            <a:r>
              <a:rPr lang="en-US" altLang="th-TH" sz="3200" b="1">
                <a:latin typeface="4805KwangMD_Influenza" panose="02000000000000000000" pitchFamily="2" charset="0"/>
              </a:rPr>
              <a:t>3</a:t>
            </a:r>
            <a:r>
              <a:rPr lang="th-TH" altLang="th-TH" sz="3200" b="1">
                <a:latin typeface="4805KwangMD_Influenza" panose="02000000000000000000" pitchFamily="2" charset="0"/>
              </a:rPr>
              <a:t> กลุ่ม คือ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</a:t>
            </a:r>
            <a:r>
              <a:rPr lang="en-US" altLang="th-TH" sz="3200" b="1">
                <a:latin typeface="4805KwangMD_Influenza" panose="02000000000000000000" pitchFamily="2" charset="0"/>
              </a:rPr>
              <a:t>1.</a:t>
            </a:r>
            <a:r>
              <a:rPr lang="th-TH" altLang="th-TH" sz="3200" b="1">
                <a:latin typeface="4805KwangMD_Influenza" panose="02000000000000000000" pitchFamily="2" charset="0"/>
              </a:rPr>
              <a:t>  จิตวิทยาการเรียนรู้กลุ่มพฤติกรรมนิยม </a:t>
            </a:r>
            <a:r>
              <a:rPr lang="en-US" altLang="th-TH" sz="3200" b="1">
                <a:latin typeface="4805KwangMD_Influenza" panose="02000000000000000000" pitchFamily="2" charset="0"/>
              </a:rPr>
              <a:t>(Behaviorism Theories)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	2.</a:t>
            </a:r>
            <a:r>
              <a:rPr lang="th-TH" altLang="th-TH" sz="3200" b="1">
                <a:latin typeface="4805KwangMD_Influenza" panose="02000000000000000000" pitchFamily="2" charset="0"/>
              </a:rPr>
              <a:t>  จิตวิทยาการเรียนรู้กลุ่มพุทธินิยม  </a:t>
            </a:r>
            <a:r>
              <a:rPr lang="en-US" altLang="th-TH" sz="3200" b="1">
                <a:latin typeface="4805KwangMD_Influenza" panose="02000000000000000000" pitchFamily="2" charset="0"/>
              </a:rPr>
              <a:t>(Cognitive Theories)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	3.</a:t>
            </a:r>
            <a:r>
              <a:rPr lang="th-TH" altLang="th-TH" sz="3200" b="1">
                <a:latin typeface="4805KwangMD_Influenza" panose="02000000000000000000" pitchFamily="2" charset="0"/>
              </a:rPr>
              <a:t>  จิตวิทยาการเรียนรู้กลุ่มแรงจูงใจ  </a:t>
            </a:r>
            <a:r>
              <a:rPr lang="en-US" altLang="th-TH" sz="3200" b="1">
                <a:latin typeface="4805KwangMD_Influenza" panose="02000000000000000000" pitchFamily="2" charset="0"/>
              </a:rPr>
              <a:t>(Motivation Theories)</a:t>
            </a:r>
            <a:endParaRPr lang="th-TH" altLang="th-TH" sz="3200" b="1">
              <a:latin typeface="4805KwangMD_Influenz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59038" y="531813"/>
            <a:ext cx="450215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FF0000"/>
                </a:solidFill>
                <a:latin typeface="4805_KwangMD_Melt" panose="02000000000000000000" pitchFamily="2" charset="0"/>
              </a:rPr>
              <a:t>แนวคิดเกี่ยวกับการพัฒนาหลักสูตร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864235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/>
              <a:t>	</a:t>
            </a:r>
            <a:r>
              <a:rPr lang="th-TH" altLang="th-TH" sz="3200" b="1">
                <a:latin typeface="4805_KwangMD_Melt" panose="02000000000000000000" pitchFamily="2" charset="0"/>
              </a:rPr>
              <a:t>จุดมุ่งหมายทั่วไปของจัดการศึกษาก็จะคำนึงถึงองค์ประกอบใหญ่ ๆ ที่   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200" b="1">
                <a:latin typeface="4805_KwangMD_Melt" panose="02000000000000000000" pitchFamily="2" charset="0"/>
              </a:rPr>
              <a:t>      จำเป็นด้วยกันด้วยกัน </a:t>
            </a:r>
            <a:r>
              <a:rPr lang="en-US" altLang="th-TH" sz="3200" b="1">
                <a:latin typeface="4805_KwangMD_Melt" panose="02000000000000000000" pitchFamily="2" charset="0"/>
              </a:rPr>
              <a:t>4 </a:t>
            </a:r>
            <a:r>
              <a:rPr lang="th-TH" altLang="th-TH" sz="3200" b="1">
                <a:latin typeface="4805_KwangMD_Melt" panose="02000000000000000000" pitchFamily="2" charset="0"/>
              </a:rPr>
              <a:t>ประการ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1</a:t>
            </a:r>
            <a:r>
              <a:rPr lang="th-TH" altLang="th-TH" sz="3200" b="1">
                <a:latin typeface="4805_KwangMD_Melt" panose="02000000000000000000" pitchFamily="2" charset="0"/>
              </a:rPr>
              <a:t>. การเป็นพลเมืองดี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2</a:t>
            </a:r>
            <a:r>
              <a:rPr lang="th-TH" altLang="th-TH" sz="3200" b="1">
                <a:latin typeface="4805_KwangMD_Melt" panose="02000000000000000000" pitchFamily="2" charset="0"/>
              </a:rPr>
              <a:t>. การประกอบอาชีพ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3</a:t>
            </a:r>
            <a:r>
              <a:rPr lang="th-TH" altLang="th-TH" sz="3200" b="1">
                <a:latin typeface="4805_KwangMD_Melt" panose="02000000000000000000" pitchFamily="2" charset="0"/>
              </a:rPr>
              <a:t>. การรู้จักตนเอง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4</a:t>
            </a:r>
            <a:r>
              <a:rPr lang="th-TH" altLang="th-TH" sz="3200" b="1">
                <a:latin typeface="4805_KwangMD_Melt" panose="02000000000000000000" pitchFamily="2" charset="0"/>
              </a:rPr>
              <a:t>. การเป็นผู้ที่มีวิจารณญาณในการคิด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447800" y="2514600"/>
            <a:ext cx="7108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800" b="1">
                <a:solidFill>
                  <a:srgbClr val="FFFF00"/>
                </a:solidFill>
                <a:latin typeface="4805KwangMD_Influenza" panose="02000000000000000000" pitchFamily="2" charset="0"/>
              </a:rPr>
              <a:t> </a:t>
            </a:r>
            <a:r>
              <a:rPr lang="th-TH" altLang="th-TH" sz="6000" b="1">
                <a:solidFill>
                  <a:srgbClr val="C00000"/>
                </a:solidFill>
                <a:latin typeface="4805KwangMD_Influenza" panose="02000000000000000000" pitchFamily="2" charset="0"/>
              </a:rPr>
              <a:t>จิตวิทยาการเรียนรู้กลุ่มพฤติกรรมนิยม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95288" y="1784350"/>
            <a:ext cx="85693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 b="1">
                <a:latin typeface="Angsana New" panose="02020603050405020304" pitchFamily="18" charset="-34"/>
              </a:rPr>
              <a:t>		</a:t>
            </a:r>
            <a:r>
              <a:rPr lang="th-TH" altLang="th-TH" sz="3200" b="1">
                <a:latin typeface="4805KwangMD_Influenza" panose="02000000000000000000" pitchFamily="2" charset="0"/>
              </a:rPr>
              <a:t>ทฤษฎีของธอร์นไดค์ คือ </a:t>
            </a:r>
            <a:r>
              <a:rPr lang="en-US" altLang="th-TH" sz="3200" b="1">
                <a:latin typeface="4805KwangMD_Influenza" panose="02000000000000000000" pitchFamily="2" charset="0"/>
              </a:rPr>
              <a:t>“</a:t>
            </a:r>
            <a:r>
              <a:rPr lang="th-TH" altLang="th-TH" sz="3200" b="1">
                <a:latin typeface="4805KwangMD_Influenza" panose="02000000000000000000" pitchFamily="2" charset="0"/>
              </a:rPr>
              <a:t>การลองผิดลองถูก</a:t>
            </a:r>
            <a:r>
              <a:rPr lang="en-US" altLang="th-TH" sz="3200" b="1">
                <a:latin typeface="4805KwangMD_Influenza" panose="02000000000000000000" pitchFamily="2" charset="0"/>
              </a:rPr>
              <a:t>” (Trial and Error)</a:t>
            </a:r>
            <a:r>
              <a:rPr lang="th-TH" altLang="th-TH" sz="3200" b="1">
                <a:latin typeface="4805KwangMD_Influenza" panose="02000000000000000000" pitchFamily="2" charset="0"/>
              </a:rPr>
              <a:t> 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 ธอร์นไดค์ได้สรุปกฎเกี่ยวกับการเรียนรู้ </a:t>
            </a:r>
            <a:r>
              <a:rPr lang="en-US" altLang="th-TH" sz="3200" b="1">
                <a:latin typeface="4805KwangMD_Influenza" panose="02000000000000000000" pitchFamily="2" charset="0"/>
              </a:rPr>
              <a:t>3</a:t>
            </a:r>
            <a:r>
              <a:rPr lang="th-TH" altLang="th-TH" sz="3200" b="1">
                <a:latin typeface="4805KwangMD_Influenza" panose="02000000000000000000" pitchFamily="2" charset="0"/>
              </a:rPr>
              <a:t> ข้อซึ่งสามารถนำไปใช้ในการเรียน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 การสอนได้ คือ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	1. กฎแห่งความพร้อม </a:t>
            </a:r>
            <a:r>
              <a:rPr lang="en-US" altLang="th-TH" sz="3200" b="1">
                <a:latin typeface="4805KwangMD_Influenza" panose="02000000000000000000" pitchFamily="2" charset="0"/>
              </a:rPr>
              <a:t>(Law of Readiness)</a:t>
            </a:r>
            <a:r>
              <a:rPr lang="th-TH" altLang="th-TH" sz="3200" b="1">
                <a:latin typeface="4805KwangMD_Influenza" panose="02000000000000000000" pitchFamily="2" charset="0"/>
              </a:rPr>
              <a:t> 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 	2. กฎแห่งผล </a:t>
            </a:r>
            <a:r>
              <a:rPr lang="en-US" altLang="th-TH" sz="3200" b="1">
                <a:latin typeface="4805KwangMD_Influenza" panose="02000000000000000000" pitchFamily="2" charset="0"/>
              </a:rPr>
              <a:t>(Law of Effect)</a:t>
            </a:r>
            <a:r>
              <a:rPr lang="th-TH" altLang="th-TH" sz="3200" b="1">
                <a:latin typeface="4805KwangMD_Influenza" panose="02000000000000000000" pitchFamily="2" charset="0"/>
              </a:rPr>
              <a:t> 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 	3. กฎแห่งการฝึกหัด </a:t>
            </a:r>
            <a:r>
              <a:rPr lang="en-US" altLang="th-TH" sz="3200" b="1">
                <a:latin typeface="4805KwangMD_Influenza" panose="02000000000000000000" pitchFamily="2" charset="0"/>
              </a:rPr>
              <a:t>(Law of Exercise)</a:t>
            </a:r>
            <a:r>
              <a:rPr lang="th-TH" altLang="th-TH" sz="3200" b="1">
                <a:latin typeface="4805KwangMD_Influenza" panose="02000000000000000000" pitchFamily="2" charset="0"/>
              </a:rPr>
              <a:t> 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11188" y="366713"/>
            <a:ext cx="78486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ทฤษฎีการเรียนรู้ของธอร์นไดค์  หรือทฤษฎีการเชื่อมโยง</a:t>
            </a:r>
          </a:p>
          <a:p>
            <a:pPr algn="ctr" eaLnBrk="1" hangingPunct="1"/>
            <a:r>
              <a:rPr lang="th-TH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ของธอร์นไดค์ </a:t>
            </a:r>
            <a:r>
              <a:rPr lang="en-US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 (Thorndike ‘s Connected Theory)</a:t>
            </a:r>
            <a:endParaRPr lang="th-TH" altLang="th-TH" sz="3800" b="1">
              <a:solidFill>
                <a:srgbClr val="C00000"/>
              </a:solidFill>
              <a:latin typeface="4805KwangMD_Influenz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5288" y="1341438"/>
            <a:ext cx="8424862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>
                <a:latin typeface="Angsana New" panose="02020603050405020304" pitchFamily="18" charset="-34"/>
              </a:rPr>
              <a:t>		</a:t>
            </a:r>
            <a:r>
              <a:rPr lang="th-TH" altLang="th-TH" sz="3200" b="1">
                <a:latin typeface="4805_KwangMD_Melt" panose="02000000000000000000" pitchFamily="2" charset="0"/>
              </a:rPr>
              <a:t>เป็นกระบวนการของการสะสมความรู้ที่เกิดจากการเชื่อมโยง	ระหว่างสิ่งเร้ากับการตอบสนอง กระบวนการของการนำ	หลักสูตรมายังผู้เรียนจำเป็นต้องมีการเสนอสิ่งเร้า การสังเกตการ	ตอบสนอง การสร้าง แรงจูงใจนับว่ามีความสำคัญ เพราะจะทำให้	ผู้เรียนเกิดความพอใจเมื่อเขา ได้รับสิ่งที่ต้องการหรือรางวัล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th-TH" altLang="th-TH" sz="3200" b="1">
                <a:solidFill>
                  <a:srgbClr val="C00000"/>
                </a:solidFill>
                <a:latin typeface="4805_KwangMD_Melt" panose="02000000000000000000" pitchFamily="2" charset="0"/>
              </a:rPr>
              <a:t>ธอร์นไดค์ </a:t>
            </a:r>
            <a:r>
              <a:rPr lang="th-TH" altLang="th-TH" sz="3200" b="1">
                <a:latin typeface="4805_KwangMD_Melt" panose="02000000000000000000" pitchFamily="2" charset="0"/>
              </a:rPr>
              <a:t>มักจะเน้นอยู่เสมอว่า การสอนในชั้นเรียนนั้นจะต้องกำหนด	จุดมุ่งหมายให้ชัดเจน และควรเป็นจุดมุ่งหมายที่สังเกตการตอบสนองได้  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1000" y="463550"/>
            <a:ext cx="83280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การนำทฤษฎีของธอร์นไดค์ไปประยุกต์ใช้ในการพัฒนาหลักสูต</a:t>
            </a:r>
            <a:r>
              <a:rPr lang="th-TH" altLang="th-TH" sz="3800" b="1">
                <a:solidFill>
                  <a:srgbClr val="0000FF"/>
                </a:solidFill>
              </a:rPr>
              <a:t>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1557338"/>
            <a:ext cx="8569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b="1">
                <a:latin typeface="Angsana New" panose="02020603050405020304" pitchFamily="18" charset="-34"/>
              </a:rPr>
              <a:t>	</a:t>
            </a:r>
            <a:r>
              <a:rPr lang="th-TH" altLang="th-TH" b="1">
                <a:latin typeface="Angsana New" panose="02020603050405020304" pitchFamily="18" charset="-34"/>
              </a:rPr>
              <a:t>             </a:t>
            </a:r>
            <a:r>
              <a:rPr lang="th-TH" altLang="th-TH" sz="3200" b="1">
                <a:latin typeface="4805KwangMD_Influenza" panose="02000000000000000000" pitchFamily="2" charset="0"/>
              </a:rPr>
              <a:t>เป็นทฤษฎีการสร้างความสัมพันธ์ระหว่างสิ่งเร้ากับการตอบสนองที่ต้อง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      วางเงื่อนไข พาฟลอฟ  เรียกว่า ทฤษฎีเงื่อนไขแบบคลาสสิก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4213" y="3357563"/>
            <a:ext cx="1050925" cy="1439862"/>
          </a:xfrm>
          <a:prstGeom prst="rect">
            <a:avLst/>
          </a:prstGeom>
          <a:solidFill>
            <a:srgbClr val="A4A19E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lang="th-TH" altLang="th-TH">
              <a:latin typeface="Angsana New" panose="02020603050405020304" pitchFamily="18" charset="-34"/>
            </a:endParaRPr>
          </a:p>
          <a:p>
            <a:pPr algn="ctr" eaLnBrk="1" hangingPunct="1"/>
            <a:r>
              <a:rPr lang="th-TH" altLang="th-TH" b="1">
                <a:solidFill>
                  <a:srgbClr val="0000FF"/>
                </a:solidFill>
                <a:latin typeface="4805KwangMD_Influenza" panose="02000000000000000000" pitchFamily="2" charset="0"/>
              </a:rPr>
              <a:t>สิ่งเร้า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884988" y="3441700"/>
            <a:ext cx="1576387" cy="1270000"/>
          </a:xfrm>
          <a:prstGeom prst="rect">
            <a:avLst/>
          </a:prstGeom>
          <a:solidFill>
            <a:srgbClr val="A4A19E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endParaRPr lang="th-TH" altLang="th-TH">
              <a:latin typeface="Angsana New" panose="02020603050405020304" pitchFamily="18" charset="-34"/>
            </a:endParaRPr>
          </a:p>
          <a:p>
            <a:pPr algn="ctr" eaLnBrk="1" hangingPunct="1"/>
            <a:r>
              <a:rPr lang="th-TH" altLang="th-TH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การตอบสนอง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1839913" y="4076700"/>
            <a:ext cx="4940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570288" y="3548063"/>
            <a:ext cx="1422400" cy="846137"/>
          </a:xfrm>
          <a:prstGeom prst="rect">
            <a:avLst/>
          </a:prstGeom>
          <a:solidFill>
            <a:srgbClr val="A4A1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b="1">
                <a:solidFill>
                  <a:srgbClr val="0000FF"/>
                </a:solidFill>
                <a:latin typeface="4805_KwangMD_Melt" panose="02000000000000000000" pitchFamily="2" charset="0"/>
              </a:rPr>
              <a:t>กำหนดเงื่อนไข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04800" y="381000"/>
            <a:ext cx="8520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 ทฤษฎีการเรียนรู้ของพาฟลอฟ </a:t>
            </a:r>
            <a:r>
              <a:rPr lang="en-US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(Classical Conditioning Theory)</a:t>
            </a:r>
            <a:endParaRPr lang="th-TH" altLang="th-TH" sz="3800" b="1">
              <a:solidFill>
                <a:srgbClr val="C00000"/>
              </a:solidFill>
              <a:latin typeface="4805KwangMD_Influenz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895600" y="1524000"/>
            <a:ext cx="338455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 b="1">
                <a:solidFill>
                  <a:srgbClr val="0000FF"/>
                </a:solidFill>
                <a:latin typeface="4805KwangMD_Influenza" panose="02000000000000000000" pitchFamily="2" charset="0"/>
              </a:rPr>
              <a:t>หลักทฤษฎี </a:t>
            </a:r>
            <a:r>
              <a:rPr lang="en-US" altLang="th-TH" sz="3200" b="1">
                <a:solidFill>
                  <a:srgbClr val="0000FF"/>
                </a:solidFill>
                <a:latin typeface="4805KwangMD_Influenza" panose="02000000000000000000" pitchFamily="2" charset="0"/>
              </a:rPr>
              <a:t>4</a:t>
            </a:r>
            <a:r>
              <a:rPr lang="th-TH" altLang="th-TH" sz="3200" b="1">
                <a:solidFill>
                  <a:srgbClr val="0000FF"/>
                </a:solidFill>
                <a:latin typeface="4805KwangMD_Influenza" panose="02000000000000000000" pitchFamily="2" charset="0"/>
              </a:rPr>
              <a:t> ประการ</a:t>
            </a:r>
          </a:p>
          <a:p>
            <a:pPr eaLnBrk="1" hangingPunct="1">
              <a:buFontTx/>
              <a:buAutoNum type="arabicPeriod"/>
            </a:pPr>
            <a:r>
              <a:rPr lang="th-TH" altLang="th-TH" sz="3200" b="1">
                <a:latin typeface="4805KwangMD_Influenza" panose="02000000000000000000" pitchFamily="2" charset="0"/>
              </a:rPr>
              <a:t>กฎการลดพฤติกรรม </a:t>
            </a:r>
          </a:p>
          <a:p>
            <a:pPr eaLnBrk="1" hangingPunct="1">
              <a:buFontTx/>
              <a:buAutoNum type="arabicPeriod"/>
            </a:pPr>
            <a:r>
              <a:rPr lang="th-TH" altLang="th-TH" sz="3200" b="1">
                <a:latin typeface="4805KwangMD_Influenza" panose="02000000000000000000" pitchFamily="2" charset="0"/>
              </a:rPr>
              <a:t>กฎแห่งการคืนกลับ </a:t>
            </a:r>
          </a:p>
          <a:p>
            <a:pPr eaLnBrk="1" hangingPunct="1">
              <a:buFontTx/>
              <a:buAutoNum type="arabicPeriod"/>
            </a:pPr>
            <a:r>
              <a:rPr lang="th-TH" altLang="th-TH" sz="3200" b="1">
                <a:latin typeface="4805KwangMD_Influenza" panose="02000000000000000000" pitchFamily="2" charset="0"/>
              </a:rPr>
              <a:t>กฎความคล้ายคลึงกัน </a:t>
            </a:r>
          </a:p>
          <a:p>
            <a:pPr eaLnBrk="1" hangingPunct="1">
              <a:buFontTx/>
              <a:buAutoNum type="arabicPeriod"/>
            </a:pPr>
            <a:r>
              <a:rPr lang="th-TH" altLang="th-TH" sz="3200" b="1">
                <a:latin typeface="4805KwangMD_Influenza" panose="02000000000000000000" pitchFamily="2" charset="0"/>
              </a:rPr>
              <a:t>กฎการจำแนก</a:t>
            </a:r>
            <a:r>
              <a:rPr lang="en-US" altLang="th-TH" sz="3200" b="1">
                <a:latin typeface="4805KwangMD_Influenza" panose="02000000000000000000" pitchFamily="2" charset="0"/>
              </a:rPr>
              <a:t> </a:t>
            </a:r>
            <a:endParaRPr lang="th-TH" altLang="th-TH" sz="3200" b="1">
              <a:latin typeface="4805KwangMD_Influenza" panose="02000000000000000000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th-TH" altLang="th-TH" sz="3200">
              <a:latin typeface="Angsana New" panose="02020603050405020304" pitchFamily="18" charset="-34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816100" y="463550"/>
            <a:ext cx="55435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4500" b="1">
                <a:solidFill>
                  <a:srgbClr val="C00000"/>
                </a:solidFill>
                <a:latin typeface="4805_KwangMD_Melt" panose="02000000000000000000" pitchFamily="2" charset="0"/>
              </a:rPr>
              <a:t>ทฤษฎีการเรียนรู้ของพาฟลอฟ (ต่อ)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590800" y="1524000"/>
            <a:ext cx="48006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1.ในแง่ของความแตกต่างระหว่างบุคคล 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2.การวางเงื่อนไข 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3.การลบพฤติกรรมที่วางเงื่อนไข 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4.การสรุปความเหมือนและความแตกต่าง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524000" y="533400"/>
            <a:ext cx="7135813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KwangMD_Influenza" panose="02000000000000000000" pitchFamily="2" charset="0"/>
              </a:rPr>
              <a:t>การนำทฤษฎีของพาฟลอฟไปประยุกต์ใช้ในการพัฒนาหลักสูตร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066800" y="2133600"/>
            <a:ext cx="78803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>
                <a:latin typeface="Angsana New" panose="02020603050405020304" pitchFamily="18" charset="-34"/>
              </a:rPr>
              <a:t>	</a:t>
            </a:r>
            <a:r>
              <a:rPr lang="th-TH" altLang="th-TH" sz="3200" b="1">
                <a:latin typeface="4805KwangMD_Influenza" panose="02000000000000000000" pitchFamily="2" charset="0"/>
              </a:rPr>
              <a:t>เรียกว่า  กฎแห่งความสัมพันธ์โดยความแนบชิด </a:t>
            </a:r>
            <a:r>
              <a:rPr lang="en-US" altLang="th-TH" sz="3200" b="1">
                <a:latin typeface="4805KwangMD_Influenza" panose="02000000000000000000" pitchFamily="2" charset="0"/>
              </a:rPr>
              <a:t>(The Law of Association by Contiguity)</a:t>
            </a:r>
            <a:r>
              <a:rPr lang="th-TH" altLang="th-TH" sz="3200" b="1">
                <a:latin typeface="4805KwangMD_Influenza" panose="02000000000000000000" pitchFamily="2" charset="0"/>
              </a:rPr>
              <a:t>  กฎนี้กล่าวว่าการผสมผสานของสิ่งเร้าที่มีความเคลื่อนไหวอยู่ ด้วยแนวโน้มที่เกิดความเคลื่อนไหวอันนั้นตามมา 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85800" y="404813"/>
            <a:ext cx="77406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ทฤษฎีการเรียนรู้ของกัทรี </a:t>
            </a:r>
          </a:p>
          <a:p>
            <a:pPr algn="ctr" eaLnBrk="1" hangingPunct="1"/>
            <a:r>
              <a:rPr lang="en-US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(Guthrie’ s Continuous Conditioning Theory)</a:t>
            </a:r>
            <a:endParaRPr lang="th-TH" altLang="th-TH" sz="3800" b="1">
              <a:solidFill>
                <a:srgbClr val="C00000"/>
              </a:solidFill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50825" y="1412875"/>
            <a:ext cx="84963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200">
                <a:latin typeface="Angsana New" panose="02020603050405020304" pitchFamily="18" charset="-34"/>
              </a:rPr>
              <a:t>	</a:t>
            </a:r>
            <a:r>
              <a:rPr lang="en-US" altLang="th-TH" sz="3200" b="1">
                <a:latin typeface="4805KwangMD_Influenza" panose="02000000000000000000" pitchFamily="2" charset="0"/>
              </a:rPr>
              <a:t>1.</a:t>
            </a:r>
            <a:r>
              <a:rPr lang="th-TH" altLang="th-TH" sz="3200" b="1">
                <a:latin typeface="4805KwangMD_Influenza" panose="02000000000000000000" pitchFamily="2" charset="0"/>
              </a:rPr>
              <a:t> การเรียนรู้เกิดจากการกระทำหรือการตอบสนองเพียงครั้งเดียว ไม่ต้องลอง </a:t>
            </a:r>
          </a:p>
          <a:p>
            <a:pPr algn="thaiDist" eaLnBrk="1" hangingPunct="1"/>
            <a:r>
              <a:rPr lang="th-TH" altLang="th-TH" sz="3200" b="1">
                <a:latin typeface="4805KwangMD_Influenza" panose="02000000000000000000" pitchFamily="2" charset="0"/>
              </a:rPr>
              <a:t>      กระทำหลาย ๆ ครั้ง</a:t>
            </a:r>
          </a:p>
          <a:p>
            <a:pPr algn="thaiDist" eaLnBrk="1" hangingPunct="1"/>
            <a:r>
              <a:rPr lang="th-TH" altLang="th-TH" sz="3200" b="1">
                <a:latin typeface="4805KwangMD_Influenza" panose="02000000000000000000" pitchFamily="2" charset="0"/>
              </a:rPr>
              <a:t>	</a:t>
            </a:r>
            <a:r>
              <a:rPr lang="en-US" altLang="th-TH" sz="3200" b="1">
                <a:latin typeface="4805KwangMD_Influenza" panose="02000000000000000000" pitchFamily="2" charset="0"/>
              </a:rPr>
              <a:t>2.</a:t>
            </a:r>
            <a:r>
              <a:rPr lang="th-TH" altLang="th-TH" sz="3200" b="1">
                <a:latin typeface="4805KwangMD_Influenza" panose="02000000000000000000" pitchFamily="2" charset="0"/>
              </a:rPr>
              <a:t>ถ้าต้องการให้ผู้เรียนเกิดการเรียนรู้ควรใช้การจูงใจ  เพื่อทำให้เกิด</a:t>
            </a:r>
          </a:p>
          <a:p>
            <a:pPr algn="thaiDist" eaLnBrk="1" hangingPunct="1"/>
            <a:r>
              <a:rPr lang="th-TH" altLang="th-TH" sz="3200" b="1">
                <a:latin typeface="4805KwangMD_Influenza" panose="02000000000000000000" pitchFamily="2" charset="0"/>
              </a:rPr>
              <a:t>      พฤติกรรมมากกว่าการเสริมแรง</a:t>
            </a:r>
          </a:p>
          <a:p>
            <a:pPr algn="thaiDist" eaLnBrk="1" hangingPunct="1"/>
            <a:r>
              <a:rPr lang="th-TH" altLang="th-TH" sz="3200" b="1">
                <a:latin typeface="4805KwangMD_Influenza" panose="02000000000000000000" pitchFamily="2" charset="0"/>
              </a:rPr>
              <a:t>	</a:t>
            </a:r>
            <a:r>
              <a:rPr lang="en-US" altLang="th-TH" sz="3200" b="1">
                <a:latin typeface="4805KwangMD_Influenza" panose="02000000000000000000" pitchFamily="2" charset="0"/>
              </a:rPr>
              <a:t>3.</a:t>
            </a:r>
            <a:r>
              <a:rPr lang="th-TH" altLang="th-TH" sz="3200" b="1">
                <a:latin typeface="4805KwangMD_Influenza" panose="02000000000000000000" pitchFamily="2" charset="0"/>
              </a:rPr>
              <a:t>การลงโทษมีผลต่อการเรียนรู้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609600" y="471488"/>
            <a:ext cx="81534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   การนำทฤษฎีของกัทรีไปประยุกต์ใช้ในการพัฒนาหลักสูตร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982663" y="1844675"/>
            <a:ext cx="77041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200" b="1">
                <a:latin typeface="4805_KwangMD_Melt" panose="02000000000000000000" pitchFamily="2" charset="0"/>
              </a:rPr>
              <a:t>ทฤษฎีนี้เน้นการกระทำมากกว่าสิ่งเร้าที่ผู้สอนกำหนดขึ้น ดังภาพ</a:t>
            </a:r>
            <a:r>
              <a:rPr lang="en-US" altLang="th-TH" sz="3200">
                <a:latin typeface="4805_KwangMD_Melt" panose="02000000000000000000" pitchFamily="2" charset="0"/>
              </a:rPr>
              <a:t> </a:t>
            </a:r>
            <a:endParaRPr lang="th-TH" altLang="th-TH" sz="3200">
              <a:latin typeface="4805_KwangMD_Melt" panose="02000000000000000000" pitchFamily="2" charset="0"/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1162050" y="3748088"/>
            <a:ext cx="1968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5513388" y="2781300"/>
            <a:ext cx="0" cy="882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27088" y="3429000"/>
            <a:ext cx="5175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sz="3200">
                <a:latin typeface="Angsana New" panose="02020603050405020304" pitchFamily="18" charset="-34"/>
              </a:rPr>
              <a:t>A</a:t>
            </a:r>
            <a:endParaRPr lang="th-TH" altLang="th-TH" sz="3200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7627938" y="3470275"/>
            <a:ext cx="658812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sz="3200">
                <a:latin typeface="Angsana New" panose="02020603050405020304" pitchFamily="18" charset="-34"/>
              </a:rPr>
              <a:t>C </a:t>
            </a:r>
            <a:r>
              <a:rPr lang="en-US" altLang="th-TH" sz="3200" baseline="30000">
                <a:latin typeface="Angsana New" panose="02020603050405020304" pitchFamily="18" charset="-34"/>
              </a:rPr>
              <a:t>+</a:t>
            </a:r>
            <a:r>
              <a:rPr lang="en-US" altLang="th-TH" sz="3200" baseline="-25000">
                <a:latin typeface="Angsana New" panose="02020603050405020304" pitchFamily="18" charset="-34"/>
              </a:rPr>
              <a:t>-</a:t>
            </a:r>
            <a:endParaRPr lang="th-TH" altLang="th-TH" sz="3200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117850" y="3429000"/>
            <a:ext cx="5175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sz="3200">
                <a:latin typeface="Angsana New" panose="02020603050405020304" pitchFamily="18" charset="-34"/>
              </a:rPr>
              <a:t>S</a:t>
            </a:r>
            <a:endParaRPr lang="th-TH" altLang="th-TH" sz="3200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5348288" y="3457575"/>
            <a:ext cx="5175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sz="3200">
                <a:latin typeface="Angsana New" panose="02020603050405020304" pitchFamily="18" charset="-34"/>
              </a:rPr>
              <a:t>R</a:t>
            </a:r>
            <a:endParaRPr lang="th-TH" altLang="th-TH" sz="3200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3425825" y="3748088"/>
            <a:ext cx="1968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5686425" y="3821113"/>
            <a:ext cx="1968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5672138" y="3725863"/>
            <a:ext cx="1968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5513388" y="3841750"/>
            <a:ext cx="0" cy="882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87338" y="438150"/>
            <a:ext cx="874871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ทฤษฎีการเรียนรู้ของสกินเนอร์ หรือ ทฤษฎีการวางเงื่อนไขด้วยการกระทำ </a:t>
            </a:r>
            <a:r>
              <a:rPr lang="en-US" altLang="th-TH" sz="3800" b="1">
                <a:solidFill>
                  <a:srgbClr val="C00000"/>
                </a:solidFill>
                <a:latin typeface="4805KwangMD_Influenza" panose="02000000000000000000" pitchFamily="2" charset="0"/>
              </a:rPr>
              <a:t>(Operant Conditioning Theory)</a:t>
            </a:r>
            <a:endParaRPr lang="th-TH" altLang="th-TH" sz="3800" b="1">
              <a:solidFill>
                <a:srgbClr val="C00000"/>
              </a:solidFill>
              <a:latin typeface="4805KwangMD_Influenza" panose="02000000000000000000" pitchFamily="2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15913" y="4843463"/>
            <a:ext cx="929481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sz="3200">
                <a:latin typeface="4805_KwangMD_Melt" panose="02000000000000000000" pitchFamily="2" charset="0"/>
              </a:rPr>
              <a:t>A   </a:t>
            </a:r>
            <a:r>
              <a:rPr lang="th-TH" altLang="th-TH" sz="3200" b="1">
                <a:latin typeface="4805_KwangMD_Melt" panose="02000000000000000000" pitchFamily="2" charset="0"/>
              </a:rPr>
              <a:t>คือสภาพแวดล้อม</a:t>
            </a:r>
            <a:r>
              <a:rPr lang="en-US" altLang="th-TH" sz="3200" b="1">
                <a:latin typeface="4805_KwangMD_Melt" panose="02000000000000000000" pitchFamily="2" charset="0"/>
              </a:rPr>
              <a:t>             C</a:t>
            </a:r>
            <a:r>
              <a:rPr lang="th-TH" altLang="th-TH" sz="3200" b="1">
                <a:latin typeface="4805_KwangMD_Melt" panose="02000000000000000000" pitchFamily="2" charset="0"/>
              </a:rPr>
              <a:t>	คือผลกรรมที่มีผลต่อพฤติกรรมที่เกิดขึ้นโดย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S   </a:t>
            </a:r>
            <a:r>
              <a:rPr lang="th-TH" altLang="th-TH" sz="3200" b="1">
                <a:latin typeface="4805_KwangMD_Melt" panose="02000000000000000000" pitchFamily="2" charset="0"/>
              </a:rPr>
              <a:t>คือสิ่งเร้า</a:t>
            </a:r>
            <a:r>
              <a:rPr lang="en-US" altLang="th-TH" sz="3200" b="1">
                <a:latin typeface="4805_KwangMD_Melt" panose="02000000000000000000" pitchFamily="2" charset="0"/>
              </a:rPr>
              <a:t>                   C+	</a:t>
            </a:r>
            <a:r>
              <a:rPr lang="th-TH" altLang="th-TH" sz="3200" b="1">
                <a:latin typeface="4805_KwangMD_Melt" panose="02000000000000000000" pitchFamily="2" charset="0"/>
              </a:rPr>
              <a:t>เป็นผลกรรมที่ผู้กระทำพึงพอใจ</a:t>
            </a:r>
            <a:endParaRPr lang="en-US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R   </a:t>
            </a:r>
            <a:r>
              <a:rPr lang="th-TH" altLang="th-TH" sz="3200" b="1">
                <a:latin typeface="4805_KwangMD_Melt" panose="02000000000000000000" pitchFamily="2" charset="0"/>
              </a:rPr>
              <a:t>คือการตอบสนอง</a:t>
            </a:r>
            <a:r>
              <a:rPr lang="en-US" altLang="th-TH" sz="3200" b="1">
                <a:latin typeface="4805_KwangMD_Melt" panose="02000000000000000000" pitchFamily="2" charset="0"/>
              </a:rPr>
              <a:t>             C-	</a:t>
            </a:r>
            <a:r>
              <a:rPr lang="th-TH" altLang="th-TH" sz="3200" b="1">
                <a:latin typeface="4805_KwangMD_Melt" panose="02000000000000000000" pitchFamily="2" charset="0"/>
              </a:rPr>
              <a:t>เป็นผลกรรมที่ผู้กระทำไม่พึงพอใจ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766763" y="1981200"/>
            <a:ext cx="79200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สรุปเป็นกฎการเรียนรู้ว่า กฎการเสริมแรง ซึ่งแบ่งออกเป็น </a:t>
            </a:r>
            <a:r>
              <a:rPr lang="en-US" altLang="th-TH" sz="3200" b="1">
                <a:latin typeface="4805_KwangMD_Melt" panose="02000000000000000000" pitchFamily="2" charset="0"/>
              </a:rPr>
              <a:t>2</a:t>
            </a:r>
            <a:r>
              <a:rPr lang="th-TH" altLang="th-TH" sz="3200" b="1">
                <a:latin typeface="4805_KwangMD_Melt" panose="02000000000000000000" pitchFamily="2" charset="0"/>
              </a:rPr>
              <a:t> วิธี  คือ</a:t>
            </a:r>
            <a:endParaRPr lang="en-US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1.</a:t>
            </a:r>
            <a:r>
              <a:rPr lang="th-TH" altLang="th-TH" sz="3200" b="1">
                <a:latin typeface="4805_KwangMD_Melt" panose="02000000000000000000" pitchFamily="2" charset="0"/>
              </a:rPr>
              <a:t>  การเสริมแรงทันที  หรือการเสริมแรงแบบต่อเนื่อง </a:t>
            </a:r>
            <a:r>
              <a:rPr lang="en-US" altLang="th-TH" sz="3200" b="1">
                <a:latin typeface="4805_KwangMD_Melt" panose="02000000000000000000" pitchFamily="2" charset="0"/>
              </a:rPr>
              <a:t>(Immediately or Continuous Reinforcement)</a:t>
            </a:r>
            <a:r>
              <a:rPr lang="th-TH" altLang="th-TH" sz="3200" b="1">
                <a:latin typeface="4805_KwangMD_Melt" panose="02000000000000000000" pitchFamily="2" charset="0"/>
              </a:rPr>
              <a:t>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2.</a:t>
            </a:r>
            <a:r>
              <a:rPr lang="th-TH" altLang="th-TH" sz="3200" b="1">
                <a:latin typeface="4805_KwangMD_Melt" panose="02000000000000000000" pitchFamily="2" charset="0"/>
              </a:rPr>
              <a:t>  การเสริมแรงเป็นครั้งคราว </a:t>
            </a:r>
            <a:r>
              <a:rPr lang="en-US" altLang="th-TH" sz="3200" b="1">
                <a:latin typeface="4805_KwangMD_Melt" panose="02000000000000000000" pitchFamily="2" charset="0"/>
              </a:rPr>
              <a:t>(Partially Reinforcement)</a:t>
            </a:r>
            <a:r>
              <a:rPr lang="th-TH" altLang="th-TH" sz="3200" b="1">
                <a:latin typeface="4805_KwangMD_Melt" panose="02000000000000000000" pitchFamily="2" charset="0"/>
              </a:rPr>
              <a:t> 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33400" y="417513"/>
            <a:ext cx="79057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KwangMD_Influenza" panose="02000000000000000000" pitchFamily="2" charset="0"/>
              </a:rPr>
              <a:t>ทฤษฎีการเรียนรู้ของสกินเนอร์ หรือ ทฤษฎีการวางเงื่อนไข</a:t>
            </a:r>
          </a:p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KwangMD_Influenza" panose="02000000000000000000" pitchFamily="2" charset="0"/>
              </a:rPr>
              <a:t>ด้วยการกระทำ (ต่อ)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058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h-TH" altLang="th-TH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8392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/>
              <a:t>		</a:t>
            </a:r>
            <a:r>
              <a:rPr lang="th-TH" altLang="th-TH" sz="3200" b="1">
                <a:latin typeface="4805_KwangMD_Melt" panose="02000000000000000000" pitchFamily="2" charset="0"/>
              </a:rPr>
              <a:t>หลักสูตรที่ดีนั้นควรจะต้องเป็นหลักสูตรที่ตอบสนองความต้องการความ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สนใจของผู้เรียนอันสอดคล้องกับความต้องการของชีวิตที่เหมาะสมที่สุด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  ได้แก่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ก. สภาพทางเศรษฐกิจ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ข. การเปลี่ยนแปลงทางวัฒนธรรมทางการศึกษา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ค. การเปลี่ยนแปลงทางด้านสังคม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ง. สภาพแวดล้อมทางจิตวิทยาที่เอื้ออำนวยต่อการเรียนรู้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จ. สภาพทางการเมืองการปกครอง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	ฉ. สภาพทางด้านขนบธรรมเนียมประเพณี วัฒนธรรมค่านิยมและ 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คุณธรรม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676400" y="609600"/>
            <a:ext cx="56388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FF0000"/>
                </a:solidFill>
                <a:latin typeface="4805_KwangMD_Melt" panose="02000000000000000000" pitchFamily="2" charset="0"/>
              </a:rPr>
              <a:t>แนวคิดเกี่ยวกับการพัฒนาหลักสูตร (ต่อ)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755650" y="1525588"/>
            <a:ext cx="792003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/>
              <a:t>	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สกินเนอร์ </a:t>
            </a:r>
            <a:r>
              <a:rPr lang="th-TH" altLang="th-TH" sz="3200" b="1">
                <a:latin typeface="4805_KwangMD_Melt" panose="02000000000000000000" pitchFamily="2" charset="0"/>
              </a:rPr>
              <a:t>มีความเชื่อว่าถ้าจะให้การเรียนรู้ของผู้เรียนมีประสิทธิภาพนักเรียนควรจะได้รับการสอนและดูแลให้ผ่านหลักสูตรเป็นรายบุคคล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แนวคิดสำคัญอีกอย่างหนึ่งที่ได้จากทฤษฎีของสกินเนอร์คือ  การตั้งจุดมุ่งหมายเชิงพฤติกรรม ถ้าครูไม่สามารถตั้งจุดมุ่งหมายเชิงพฤติกรรมได้ ครูก็ไม่อาจบอกได้ว่าผู้เรียนประสบผลสำเร็จในสิ่งที่มุ่งหมายหรือไม่  และครูไม่อาจเสริมแรงได้อย่างเหมาะสม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57200" y="547688"/>
            <a:ext cx="829627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การนำทฤษฎีของสกินเนอร์มาประยุกต์ใช้ในการพัฒนาหลักสูตร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905000" y="2605088"/>
            <a:ext cx="65897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6000" b="1">
                <a:solidFill>
                  <a:srgbClr val="0000FF"/>
                </a:solidFill>
                <a:latin typeface="4805_KwangMD_Melt" panose="02000000000000000000" pitchFamily="2" charset="0"/>
              </a:rPr>
              <a:t>จิตวิทยาการเรียนรู้กลุ่มพุทธินิยม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676400" y="1525588"/>
            <a:ext cx="64801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just" eaLnBrk="1" hangingPunct="1"/>
            <a:r>
              <a:rPr lang="th-TH" altLang="th-TH" sz="3200" b="1">
                <a:latin typeface="4805_KwangMD_Melt" panose="02000000000000000000" pitchFamily="2" charset="0"/>
              </a:rPr>
              <a:t>หลักการเรียนรู้ของทฤษฎี </a:t>
            </a:r>
          </a:p>
          <a:p>
            <a:pPr algn="just" eaLnBrk="1" hangingPunct="1">
              <a:buFontTx/>
              <a:buChar char="•"/>
            </a:pPr>
            <a:r>
              <a:rPr lang="th-TH" altLang="th-TH" sz="3200" b="1">
                <a:latin typeface="4805_KwangMD_Melt" panose="02000000000000000000" pitchFamily="2" charset="0"/>
              </a:rPr>
              <a:t>การรับรู้ </a:t>
            </a:r>
            <a:r>
              <a:rPr lang="en-US" altLang="th-TH" sz="3200" b="1">
                <a:latin typeface="4805_KwangMD_Melt" panose="02000000000000000000" pitchFamily="2" charset="0"/>
              </a:rPr>
              <a:t>(Perception)</a:t>
            </a:r>
            <a:r>
              <a:rPr lang="th-TH" altLang="th-TH" sz="3200" b="1">
                <a:latin typeface="4805_KwangMD_Melt" panose="02000000000000000000" pitchFamily="2" charset="0"/>
              </a:rPr>
              <a:t>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1.</a:t>
            </a:r>
            <a:r>
              <a:rPr lang="th-TH" altLang="th-TH" sz="3200" b="1">
                <a:latin typeface="4805_KwangMD_Melt" panose="02000000000000000000" pitchFamily="2" charset="0"/>
              </a:rPr>
              <a:t>  กฎแห่งความคล้ายคลึง  </a:t>
            </a:r>
            <a:r>
              <a:rPr lang="en-US" altLang="th-TH" sz="3200" b="1">
                <a:latin typeface="4805_KwangMD_Melt" panose="02000000000000000000" pitchFamily="2" charset="0"/>
              </a:rPr>
              <a:t>(Law of Similarity)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2.</a:t>
            </a:r>
            <a:r>
              <a:rPr lang="th-TH" altLang="th-TH" sz="3200" b="1">
                <a:latin typeface="4805_KwangMD_Melt" panose="02000000000000000000" pitchFamily="2" charset="0"/>
              </a:rPr>
              <a:t>  กฎแห่งความใกล้เคียง  </a:t>
            </a:r>
            <a:r>
              <a:rPr lang="en-US" altLang="th-TH" sz="3200" b="1">
                <a:latin typeface="4805_KwangMD_Melt" panose="02000000000000000000" pitchFamily="2" charset="0"/>
              </a:rPr>
              <a:t>(Law of Proximity)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3.</a:t>
            </a:r>
            <a:r>
              <a:rPr lang="th-TH" altLang="th-TH" sz="3200" b="1">
                <a:latin typeface="4805_KwangMD_Melt" panose="02000000000000000000" pitchFamily="2" charset="0"/>
              </a:rPr>
              <a:t>  กฎแห่งความต่อเนื่อง  </a:t>
            </a:r>
            <a:r>
              <a:rPr lang="en-US" altLang="th-TH" sz="3200" b="1">
                <a:latin typeface="4805_KwangMD_Melt" panose="02000000000000000000" pitchFamily="2" charset="0"/>
              </a:rPr>
              <a:t>(Law of Continuity)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4.</a:t>
            </a:r>
            <a:r>
              <a:rPr lang="th-TH" altLang="th-TH" sz="3200" b="1">
                <a:latin typeface="4805_KwangMD_Melt" panose="02000000000000000000" pitchFamily="2" charset="0"/>
              </a:rPr>
              <a:t>  กฎแห่งความสมบูรณ์  </a:t>
            </a:r>
            <a:r>
              <a:rPr lang="en-US" altLang="th-TH" sz="3200" b="1">
                <a:latin typeface="4805_KwangMD_Melt" panose="02000000000000000000" pitchFamily="2" charset="0"/>
              </a:rPr>
              <a:t>(Law of Closure)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algn="just" eaLnBrk="1" hangingPunct="1"/>
            <a:r>
              <a:rPr lang="en-US" altLang="th-TH" sz="3200" b="1">
                <a:latin typeface="4805_KwangMD_Melt" panose="02000000000000000000" pitchFamily="2" charset="0"/>
              </a:rPr>
              <a:t>2.  </a:t>
            </a:r>
            <a:r>
              <a:rPr lang="th-TH" altLang="th-TH" sz="3200" b="1">
                <a:latin typeface="4805_KwangMD_Melt" panose="02000000000000000000" pitchFamily="2" charset="0"/>
              </a:rPr>
              <a:t>การหยั่งเห็น  </a:t>
            </a:r>
            <a:r>
              <a:rPr lang="en-US" altLang="th-TH" sz="3200" b="1">
                <a:latin typeface="4805_KwangMD_Melt" panose="02000000000000000000" pitchFamily="2" charset="0"/>
              </a:rPr>
              <a:t>(Insight)</a:t>
            </a:r>
            <a:r>
              <a:rPr lang="th-TH" altLang="th-TH" sz="3200" b="1">
                <a:latin typeface="4805_KwangMD_Melt" panose="02000000000000000000" pitchFamily="2" charset="0"/>
              </a:rPr>
              <a:t> 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447800" y="471488"/>
            <a:ext cx="619442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ทฤษฎีของกลุ่มเกสตอลท์ (</a:t>
            </a:r>
            <a:r>
              <a:rPr lang="en-US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Gestalt’s Theory)</a:t>
            </a:r>
            <a:endParaRPr lang="th-TH" altLang="th-TH" sz="3800" b="1">
              <a:solidFill>
                <a:srgbClr val="0000FF"/>
              </a:solidFill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95288" y="1312863"/>
            <a:ext cx="828198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just" eaLnBrk="1" hangingPunct="1"/>
            <a:r>
              <a:rPr lang="th-TH" altLang="th-TH" b="1"/>
              <a:t>	</a:t>
            </a:r>
            <a:r>
              <a:rPr lang="th-TH" altLang="th-TH" sz="3200" b="1">
                <a:latin typeface="4805_KwangMD_Melt" panose="02000000000000000000" pitchFamily="2" charset="0"/>
              </a:rPr>
              <a:t>ในด้านการเรียนการสอนตามหลักการของ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กลุ่มเกสตอลท์</a:t>
            </a:r>
            <a:r>
              <a:rPr lang="th-TH" altLang="th-TH" sz="3200" b="1">
                <a:latin typeface="4805_KwangMD_Melt" panose="02000000000000000000" pitchFamily="2" charset="0"/>
              </a:rPr>
              <a:t>นั้นครูและนักเรียนจะต้องมีความสัมพันธ์กันในลักษณะที่เป็นทั้งผู้ให้และผู้รับ ครูจะเป็นผู้ช่วยเด็กให้มองเห็นความหมาย  และเกิดความเข้าใจในเรื่องที่สอน </a:t>
            </a:r>
          </a:p>
          <a:p>
            <a:pPr algn="just" eaLnBrk="1" hangingPunct="1"/>
            <a:r>
              <a:rPr lang="th-TH" altLang="th-TH" sz="3200" b="1">
                <a:latin typeface="4805_KwangMD_Melt" panose="02000000000000000000" pitchFamily="2" charset="0"/>
              </a:rPr>
              <a:t>	ครูจะเป็นผู้ช่วยเด็กให้มองเห็นความหมาย  และเกิดความเข้าใจในเรื่องที่สอน  ครูจะช่วยให้เด็กเห็นรูปร่างหรือหมวดหมู่ของสิ่งต่าง ๆ  ในรูปแบบที่มีความหมาย  เด็กอาจช่วยครูในแง่ของการเสนอความคิดเห็น อภิปรายและการวางแผนเรียนร่วมกัน  การเรียนการสอนเป็นไปในลักษณะที่ผู้เรียนต้องได้เห็นรูปร่างทั้งหมดของสิ่งที่จะเรียนเสียก่อน  แล้วจึงจะไปเรียนส่วนย่อย ๆ 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52400" y="455613"/>
            <a:ext cx="88709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การนำทฤษฎีของกลุ่มเกสตอลท์ไปประยุกต์ใช้ในการพัฒนาหลักสูตร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428875" y="339725"/>
            <a:ext cx="428783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4500" b="1">
                <a:solidFill>
                  <a:srgbClr val="0000FF"/>
                </a:solidFill>
                <a:latin typeface="4805_KwangMD_Melt" panose="02000000000000000000" pitchFamily="2" charset="0"/>
              </a:rPr>
              <a:t>ทฤษฎีของโทโปโลยีของเลวิน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39750" y="1114425"/>
            <a:ext cx="8280400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/>
              <a:t>	</a:t>
            </a:r>
            <a:r>
              <a:rPr lang="th-TH" altLang="th-TH" sz="3200" b="1">
                <a:solidFill>
                  <a:srgbClr val="C00000"/>
                </a:solidFill>
                <a:latin typeface="4805_KwangMD_Melt" panose="02000000000000000000" pitchFamily="2" charset="0"/>
              </a:rPr>
              <a:t>เลวิน </a:t>
            </a:r>
            <a:r>
              <a:rPr lang="th-TH" altLang="th-TH" sz="3200" b="1">
                <a:latin typeface="4805_KwangMD_Melt" panose="02000000000000000000" pitchFamily="2" charset="0"/>
              </a:rPr>
              <a:t>ซึ่งเป็นหนึ่งในบุคคลสำคัญของนักจิตวิทยากลุ่มเกสตอลท์ ได้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สร้างทฤษฎีที่สอดคล้องกับหลักความเชื่อพื้นฐานของเกสตอลท์ขึ้นมาทฤษฎี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หนึ่ง เรียกว่า ทฤษฎีโทโปโลยี </a:t>
            </a:r>
            <a:r>
              <a:rPr lang="en-US" altLang="th-TH" sz="3200" b="1">
                <a:latin typeface="4805_KwangMD_Melt" panose="02000000000000000000" pitchFamily="2" charset="0"/>
              </a:rPr>
              <a:t>(Topo logical theory)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การคิดเลวินเน้นที่บุคลิกภาพ จิตวิทยาสังคม และโดยเฉพาะอย่างยิ่งการ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จูงใจ เลวินเองนั้นเขายืนยันว่า </a:t>
            </a:r>
            <a:r>
              <a:rPr lang="en-US" altLang="th-TH" sz="3200" b="1">
                <a:latin typeface="4805_KwangMD_Melt" panose="02000000000000000000" pitchFamily="2" charset="0"/>
              </a:rPr>
              <a:t>“</a:t>
            </a:r>
            <a:r>
              <a:rPr lang="th-TH" altLang="th-TH" sz="3200" b="1">
                <a:latin typeface="4805_KwangMD_Melt" panose="02000000000000000000" pitchFamily="2" charset="0"/>
              </a:rPr>
              <a:t>คำว่า การเรียนรู้หมายถึงจำนวนของ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ปรากฏการณ์ต่าง ๆ </a:t>
            </a:r>
            <a:r>
              <a:rPr lang="en-US" altLang="th-TH" sz="3200" b="1">
                <a:latin typeface="4805_KwangMD_Melt" panose="02000000000000000000" pitchFamily="2" charset="0"/>
              </a:rPr>
              <a:t>” </a:t>
            </a:r>
            <a:r>
              <a:rPr lang="th-TH" altLang="th-TH" sz="3200" b="1">
                <a:latin typeface="4805_KwangMD_Melt" panose="02000000000000000000" pitchFamily="2" charset="0"/>
              </a:rPr>
              <a:t>เขาจึงพยายามจำแนกการเรียนรู้ออกเป็นสี่ชั้นเป็นอย่าง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น้อยอัน ได้แก่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	1.การเปลี่ยนทางโครงสร้างของสติปัญญา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	2.การเปลี่ยนแปลงทางด้านการจูงใจ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 		</a:t>
            </a:r>
            <a:r>
              <a:rPr lang="th-TH" altLang="th-TH" b="1">
                <a:latin typeface="4805_KwangMD_Melt" panose="02000000000000000000" pitchFamily="2" charset="0"/>
              </a:rPr>
              <a:t>3.การเปลี่ยนแปลงในด้านการรู้สึกเป็นส่วนหนึ่งของกลุ่มหรืออุดมการณ์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	4.การควบคุมส่วนที่เป็นกล้ามเนื้อของร่างกายโดยสมัครใจ</a:t>
            </a:r>
            <a:endParaRPr lang="en-US" altLang="th-TH" sz="3200" b="1">
              <a:latin typeface="4805_KwangMD_Melt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850" y="1343025"/>
            <a:ext cx="845978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b="1"/>
              <a:t>	</a:t>
            </a:r>
            <a:r>
              <a:rPr lang="th-TH" altLang="th-TH" sz="3200" b="1">
                <a:solidFill>
                  <a:srgbClr val="C00000"/>
                </a:solidFill>
                <a:latin typeface="4805KwangMD_Influenza" panose="02000000000000000000" pitchFamily="2" charset="0"/>
              </a:rPr>
              <a:t>เพียเจต์ </a:t>
            </a:r>
            <a:r>
              <a:rPr lang="th-TH" altLang="th-TH" sz="3200" b="1">
                <a:latin typeface="4805KwangMD_Influenza" panose="02000000000000000000" pitchFamily="2" charset="0"/>
              </a:rPr>
              <a:t>สรุปว่าพัฒนาการของเด็กสามารถอธิบายได้โดยลำดับของระยะพัฒนาทางชีววิทยาที่คงที่  แสดงให้ปรากฏโดยปฏิสัมพันธ์ของเด็กกับสิ่งแวดล้อม  พัฒนาการทางสติปัญญาแบ่งออกเป็น </a:t>
            </a:r>
            <a:r>
              <a:rPr lang="en-US" altLang="th-TH" sz="3200" b="1">
                <a:latin typeface="4805KwangMD_Influenza" panose="02000000000000000000" pitchFamily="2" charset="0"/>
              </a:rPr>
              <a:t>4</a:t>
            </a:r>
            <a:r>
              <a:rPr lang="th-TH" altLang="th-TH" sz="3200" b="1">
                <a:latin typeface="4805KwangMD_Influenza" panose="02000000000000000000" pitchFamily="2" charset="0"/>
              </a:rPr>
              <a:t>  ระยะ  ซึ่งมีลักษณะดังนี้</a:t>
            </a:r>
          </a:p>
          <a:p>
            <a:pPr algn="thaiDist" eaLnBrk="1" hangingPunct="1"/>
            <a:r>
              <a:rPr lang="th-TH" altLang="th-TH" sz="3200" b="1">
                <a:latin typeface="4805KwangMD_Influenza" panose="02000000000000000000" pitchFamily="2" charset="0"/>
              </a:rPr>
              <a:t>	 </a:t>
            </a:r>
            <a:r>
              <a:rPr lang="th-TH" altLang="th-TH" b="1">
                <a:latin typeface="4805KwangMD_Influenza" panose="02000000000000000000" pitchFamily="2" charset="0"/>
              </a:rPr>
              <a:t>1.ขั้นการรับรู้ทางประสาทและการเคลื่อนไหว </a:t>
            </a:r>
            <a:r>
              <a:rPr lang="en-US" altLang="th-TH" b="1">
                <a:latin typeface="4805KwangMD_Influenza" panose="02000000000000000000" pitchFamily="2" charset="0"/>
              </a:rPr>
              <a:t>(The Sensorimotor Period) </a:t>
            </a:r>
            <a:endParaRPr lang="th-TH" altLang="th-TH" b="1">
              <a:latin typeface="4805KwangMD_Influenza" panose="02000000000000000000" pitchFamily="2" charset="0"/>
            </a:endParaRPr>
          </a:p>
          <a:p>
            <a:pPr algn="thaiDist" eaLnBrk="1" hangingPunct="1"/>
            <a:r>
              <a:rPr lang="th-TH" altLang="th-TH" sz="3200" b="1">
                <a:latin typeface="4805KwangMD_Influenza" panose="02000000000000000000" pitchFamily="2" charset="0"/>
              </a:rPr>
              <a:t>	 2.ขั้นก่อนการใช้ความคิด</a:t>
            </a:r>
            <a:r>
              <a:rPr lang="en-US" altLang="th-TH" sz="3200" b="1">
                <a:latin typeface="4805KwangMD_Influenza" panose="02000000000000000000" pitchFamily="2" charset="0"/>
              </a:rPr>
              <a:t>  (The Preoperational Period) </a:t>
            </a:r>
            <a:endParaRPr lang="th-TH" altLang="th-TH" sz="3200" b="1">
              <a:latin typeface="4805KwangMD_Influenza" panose="02000000000000000000" pitchFamily="2" charset="0"/>
            </a:endParaRPr>
          </a:p>
          <a:p>
            <a:pPr algn="thaiDist" eaLnBrk="1" hangingPunct="1"/>
            <a:r>
              <a:rPr lang="en-US" altLang="th-TH" sz="3200" b="1">
                <a:latin typeface="4805KwangMD_Influenza" panose="02000000000000000000" pitchFamily="2" charset="0"/>
              </a:rPr>
              <a:t>	</a:t>
            </a:r>
            <a:r>
              <a:rPr lang="th-TH" altLang="th-TH" sz="3200" b="1">
                <a:latin typeface="4805KwangMD_Influenza" panose="02000000000000000000" pitchFamily="2" charset="0"/>
              </a:rPr>
              <a:t> 3.ขั้นการใช้ความคิดทางรูปธรรม (</a:t>
            </a:r>
            <a:r>
              <a:rPr lang="en-US" altLang="th-TH" sz="3200" b="1">
                <a:latin typeface="4805KwangMD_Influenza" panose="02000000000000000000" pitchFamily="2" charset="0"/>
              </a:rPr>
              <a:t>The Concrete Operation Period</a:t>
            </a:r>
            <a:r>
              <a:rPr lang="th-TH" altLang="th-TH" sz="3200" b="1">
                <a:latin typeface="4805KwangMD_Influenza" panose="02000000000000000000" pitchFamily="2" charset="0"/>
              </a:rPr>
              <a:t>)</a:t>
            </a:r>
          </a:p>
          <a:p>
            <a:pPr algn="thaiDist" eaLnBrk="1" hangingPunct="1"/>
            <a:r>
              <a:rPr lang="en-US" altLang="th-TH" sz="3200" b="1">
                <a:latin typeface="4805KwangMD_Influenza" panose="02000000000000000000" pitchFamily="2" charset="0"/>
              </a:rPr>
              <a:t>	</a:t>
            </a:r>
            <a:r>
              <a:rPr lang="th-TH" altLang="th-TH" sz="3200" b="1">
                <a:latin typeface="4805KwangMD_Influenza" panose="02000000000000000000" pitchFamily="2" charset="0"/>
              </a:rPr>
              <a:t> 4.ขั้นการใช้ความคิดทางนามธรรม (</a:t>
            </a:r>
            <a:r>
              <a:rPr lang="en-US" altLang="th-TH" sz="3200" b="1">
                <a:latin typeface="4805KwangMD_Influenza" panose="02000000000000000000" pitchFamily="2" charset="0"/>
              </a:rPr>
              <a:t>The Formal Operation Period</a:t>
            </a:r>
            <a:r>
              <a:rPr lang="th-TH" altLang="th-TH" sz="3200" b="1">
                <a:latin typeface="4805KwangMD_Influenza" panose="02000000000000000000" pitchFamily="2" charset="0"/>
              </a:rPr>
              <a:t>)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411413" y="455613"/>
            <a:ext cx="49244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45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การเรียนรู้ตามทฤษฎีของเพียเจต์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50825" y="1468438"/>
            <a:ext cx="86756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en-US" altLang="th-TH"/>
              <a:t> </a:t>
            </a:r>
            <a:r>
              <a:rPr lang="th-TH" altLang="th-TH"/>
              <a:t>	</a:t>
            </a:r>
            <a:r>
              <a:rPr lang="th-TH" altLang="th-TH" sz="3200" b="1">
                <a:latin typeface="4805KwangMD_Influenza" panose="02000000000000000000" pitchFamily="2" charset="0"/>
              </a:rPr>
              <a:t>แนวคิดของ</a:t>
            </a:r>
            <a:r>
              <a:rPr lang="th-TH" altLang="th-TH" sz="3200" b="1">
                <a:solidFill>
                  <a:srgbClr val="0000FF"/>
                </a:solidFill>
                <a:latin typeface="4805KwangMD_Influenza" panose="02000000000000000000" pitchFamily="2" charset="0"/>
              </a:rPr>
              <a:t>เพียเจต์</a:t>
            </a:r>
            <a:r>
              <a:rPr lang="th-TH" altLang="th-TH" sz="3200" b="1">
                <a:latin typeface="4805KwangMD_Influenza" panose="02000000000000000000" pitchFamily="2" charset="0"/>
              </a:rPr>
              <a:t>อาจนำไปใช้ในการประเมินศักยภาพทางสติปัญญาเพื่อจัดหลักสูตรการเรียนรู้ตามระดับสติปัญญาของแต่ละคน นั่นคือการเน้นการเรียนรู้ที่ผู้เรียนจะเรียนด้วยตนเองมากที่สุด ครูเป็นเพียงผู้ร่วมมือในกระบวนการเรียนรู้ และเป็นผู้เตรียมเนื้อหาและประสบการณ์ที่จะให้เด็กได้ค้นพบความรู้ด้วยตนเองเท่านั้น และพัฒนาการทางสติปัญญามีความสำคัญในเรื่องการวัดผล </a:t>
            </a:r>
            <a:endParaRPr lang="en-US" altLang="th-TH" sz="3200" b="1">
              <a:latin typeface="4805KwangMD_Influenza" panose="02000000000000000000" pitchFamily="2" charset="0"/>
            </a:endParaRPr>
          </a:p>
          <a:p>
            <a:pPr algn="thaiDist" eaLnBrk="1" hangingPunct="1"/>
            <a:endParaRPr lang="en-US" altLang="th-TH" sz="3200">
              <a:latin typeface="4805KwangMD_Influenza" panose="02000000000000000000" pitchFamily="2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533400" y="455613"/>
            <a:ext cx="808196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การนำทฤษฎีของเพียเจต์ไปประยุกต์ใช้ในการพัฒนาหลักสูตร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77813" y="1417638"/>
            <a:ext cx="8713787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9906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>
                <a:solidFill>
                  <a:srgbClr val="66FF66"/>
                </a:solidFill>
                <a:latin typeface="4805_KwangMD_Melt" panose="02000000000000000000" pitchFamily="2" charset="0"/>
              </a:rPr>
              <a:t>  </a:t>
            </a:r>
            <a:r>
              <a:rPr lang="th-TH" altLang="th-TH" b="1">
                <a:solidFill>
                  <a:srgbClr val="0000FF"/>
                </a:solidFill>
                <a:latin typeface="4805_KwangMD_Melt" panose="02000000000000000000" pitchFamily="2" charset="0"/>
              </a:rPr>
              <a:t>บรูเนอร์ </a:t>
            </a:r>
            <a:r>
              <a:rPr lang="th-TH" altLang="th-TH" b="1">
                <a:latin typeface="4805_KwangMD_Melt" panose="02000000000000000000" pitchFamily="2" charset="0"/>
              </a:rPr>
              <a:t>ได้กำหนดข้อสังเกตเกี่ยวกับพัฒนาการทางสติปัญญาไว้ </a:t>
            </a:r>
            <a:r>
              <a:rPr lang="en-US" altLang="th-TH" b="1">
                <a:latin typeface="4805_KwangMD_Melt" panose="02000000000000000000" pitchFamily="2" charset="0"/>
              </a:rPr>
              <a:t>6</a:t>
            </a:r>
            <a:r>
              <a:rPr lang="th-TH" altLang="th-TH" b="1">
                <a:latin typeface="4805_KwangMD_Melt" panose="02000000000000000000" pitchFamily="2" charset="0"/>
              </a:rPr>
              <a:t> ลักษณะ ดังนี้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1. สังเกตได้จากการเพิ่มการตอบสนองที่ไม่ผูกพันกับสิ่งเร้า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2.ขึ้นอยู่กับเหตุการณ์ที่เกิดขึ้นภายในตัวคนไปสู่ </a:t>
            </a:r>
            <a:r>
              <a:rPr lang="en-US" altLang="th-TH" sz="3200" b="1">
                <a:latin typeface="4805_KwangMD_Melt" panose="02000000000000000000" pitchFamily="2" charset="0"/>
              </a:rPr>
              <a:t>“</a:t>
            </a:r>
            <a:r>
              <a:rPr lang="th-TH" altLang="th-TH" sz="3200" b="1">
                <a:latin typeface="4805_KwangMD_Melt" panose="02000000000000000000" pitchFamily="2" charset="0"/>
              </a:rPr>
              <a:t>ระบบเก็บรักษา</a:t>
            </a:r>
            <a:r>
              <a:rPr lang="en-US" altLang="th-TH" sz="3200" b="1">
                <a:latin typeface="4805_KwangMD_Melt" panose="02000000000000000000" pitchFamily="2" charset="0"/>
              </a:rPr>
              <a:t>”</a:t>
            </a:r>
            <a:r>
              <a:rPr lang="th-TH" altLang="th-TH" sz="3200" b="1">
                <a:latin typeface="4805_KwangMD_Melt" panose="02000000000000000000" pitchFamily="2" charset="0"/>
              </a:rPr>
              <a:t> ที่สอดคล้องกับสิ่งแวดล้อม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3.เกี่ยวข้องกับการเพิ่มความสามารถที่จะพูดกับตนเองและคนอื่นๆ 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4.ขึ้นอยู่กับปฏิสัมพันธ์ที่เป็นระบบ และโดยบังเอิญระหว่างผู้สอนและผู้เรียน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5.การสอนสามารถอำนวยความสะดวกได้โดยสื่อทางภาษา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6.การพัฒนาทางสติปัญญาเห็นได้จากการเพิ่มความสามารถที่จะจัดการกับตัวเลือกหลายๆ อย่างในเวลาเดียวกัน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339975" y="471488"/>
            <a:ext cx="445293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การเรียนรู้ตามทฤษฎีของบรูเนอร์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066800" y="1150938"/>
            <a:ext cx="758190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600">
                <a:latin typeface="Angsana New" panose="02020603050405020304" pitchFamily="18" charset="-34"/>
              </a:rPr>
              <a:t>      		</a:t>
            </a:r>
            <a:r>
              <a:rPr lang="th-TH" altLang="th-TH" sz="3600">
                <a:latin typeface="4805_KwangMD_Melt" panose="02000000000000000000" pitchFamily="2" charset="0"/>
              </a:rPr>
              <a:t> </a:t>
            </a:r>
            <a:r>
              <a:rPr lang="th-TH" altLang="th-TH" sz="3200" b="1">
                <a:solidFill>
                  <a:srgbClr val="C00000"/>
                </a:solidFill>
                <a:latin typeface="4805_KwangMD_Melt" panose="02000000000000000000" pitchFamily="2" charset="0"/>
              </a:rPr>
              <a:t>บรูเนอร์  </a:t>
            </a:r>
            <a:r>
              <a:rPr lang="th-TH" altLang="th-TH" sz="3200" b="1">
                <a:latin typeface="4805_KwangMD_Melt" panose="02000000000000000000" pitchFamily="2" charset="0"/>
              </a:rPr>
              <a:t>ได้แบ่งพัฒนาการทางสติปัญญาและการคิดของมนุษย์ 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ออกเป็น </a:t>
            </a:r>
            <a:r>
              <a:rPr lang="en-US" altLang="th-TH" sz="3200" b="1">
                <a:latin typeface="4805_KwangMD_Melt" panose="02000000000000000000" pitchFamily="2" charset="0"/>
              </a:rPr>
              <a:t> 3</a:t>
            </a:r>
            <a:r>
              <a:rPr lang="th-TH" altLang="th-TH" sz="3200" b="1">
                <a:latin typeface="4805_KwangMD_Melt" panose="02000000000000000000" pitchFamily="2" charset="0"/>
              </a:rPr>
              <a:t>  ขั้น คือ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1. </a:t>
            </a:r>
            <a:r>
              <a:rPr lang="th-TH" altLang="th-TH" sz="3200" b="1">
                <a:latin typeface="4805_KwangMD_Melt" panose="02000000000000000000" pitchFamily="2" charset="0"/>
              </a:rPr>
              <a:t>การเรียนรู้จากการสัมผัส (</a:t>
            </a:r>
            <a:r>
              <a:rPr lang="en-US" altLang="th-TH" sz="3200" b="1">
                <a:latin typeface="4805_KwangMD_Melt" panose="02000000000000000000" pitchFamily="2" charset="0"/>
              </a:rPr>
              <a:t>The Enactive Mode</a:t>
            </a:r>
            <a:r>
              <a:rPr lang="th-TH" altLang="th-TH" sz="3200" b="1">
                <a:latin typeface="4805_KwangMD_Melt" panose="02000000000000000000" pitchFamily="2" charset="0"/>
              </a:rPr>
              <a:t>) 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2. </a:t>
            </a:r>
            <a:r>
              <a:rPr lang="th-TH" altLang="th-TH" sz="3200" b="1">
                <a:latin typeface="4805_KwangMD_Melt" panose="02000000000000000000" pitchFamily="2" charset="0"/>
              </a:rPr>
              <a:t>การเรียนรู้จากภาพความจำ (</a:t>
            </a:r>
            <a:r>
              <a:rPr lang="en-US" altLang="th-TH" sz="3200" b="1">
                <a:latin typeface="4805_KwangMD_Melt" panose="02000000000000000000" pitchFamily="2" charset="0"/>
              </a:rPr>
              <a:t>The Iconic Mode</a:t>
            </a:r>
            <a:r>
              <a:rPr lang="th-TH" altLang="th-TH" sz="3200" b="1">
                <a:latin typeface="4805_KwangMD_Melt" panose="02000000000000000000" pitchFamily="2" charset="0"/>
              </a:rPr>
              <a:t>) 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	3.</a:t>
            </a:r>
            <a:r>
              <a:rPr lang="th-TH" altLang="th-TH" sz="3200" b="1">
                <a:latin typeface="4805_KwangMD_Melt" panose="02000000000000000000" pitchFamily="2" charset="0"/>
              </a:rPr>
              <a:t> การเรียนรู้จากสัญลักษณ์ (</a:t>
            </a:r>
            <a:r>
              <a:rPr lang="en-US" altLang="th-TH" sz="3200" b="1">
                <a:latin typeface="4805_KwangMD_Melt" panose="02000000000000000000" pitchFamily="2" charset="0"/>
              </a:rPr>
              <a:t>The Symbolic Mode</a:t>
            </a:r>
            <a:r>
              <a:rPr lang="th-TH" altLang="th-TH" sz="3200" b="1">
                <a:latin typeface="4805_KwangMD_Melt" panose="02000000000000000000" pitchFamily="2" charset="0"/>
              </a:rPr>
              <a:t>) </a:t>
            </a:r>
          </a:p>
          <a:p>
            <a:pPr algn="thaiDist" eaLnBrk="1" hangingPunct="1"/>
            <a:endParaRPr lang="th-TH" altLang="th-TH" sz="3200">
              <a:latin typeface="Angsana New" panose="02020603050405020304" pitchFamily="18" charset="-34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905000" y="463550"/>
            <a:ext cx="54324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การเรียนรู้ตามทฤษฎีของบรูเนอร์ (ต่อ)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84213" y="1638300"/>
            <a:ext cx="74517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en-US" altLang="th-TH" sz="3200">
                <a:latin typeface="Angsana New" panose="02020603050405020304" pitchFamily="18" charset="-34"/>
              </a:rPr>
              <a:t> </a:t>
            </a:r>
            <a:r>
              <a:rPr lang="en-US" altLang="th-TH" sz="3200" b="1">
                <a:latin typeface="4805_KwangMD_Melt" panose="02000000000000000000" pitchFamily="2" charset="0"/>
              </a:rPr>
              <a:t>1. </a:t>
            </a:r>
            <a:r>
              <a:rPr lang="th-TH" altLang="th-TH" sz="3200" b="1">
                <a:latin typeface="4805_KwangMD_Melt" panose="02000000000000000000" pitchFamily="2" charset="0"/>
              </a:rPr>
              <a:t>เกี่ยวกับโครงสร้างของความรู้ หลักสูตรในโรงเรียน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2. </a:t>
            </a:r>
            <a:r>
              <a:rPr lang="th-TH" altLang="th-TH" sz="3200" b="1">
                <a:latin typeface="4805_KwangMD_Melt" panose="02000000000000000000" pitchFamily="2" charset="0"/>
              </a:rPr>
              <a:t>เกี่ยวกับความพร้อม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en-US" altLang="th-TH" sz="3200" b="1">
                <a:latin typeface="4805_KwangMD_Melt" panose="02000000000000000000" pitchFamily="2" charset="0"/>
              </a:rPr>
              <a:t>3. </a:t>
            </a:r>
            <a:r>
              <a:rPr lang="th-TH" altLang="th-TH" sz="3200" b="1">
                <a:latin typeface="4805_KwangMD_Melt" panose="02000000000000000000" pitchFamily="2" charset="0"/>
              </a:rPr>
              <a:t>เกี่ยวกับการจูงใจ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1000" y="623888"/>
            <a:ext cx="850423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การนำทฤษฎีบทของบรูเนอร์ไปประยุกต์ใช้ในการพัฒนาหลักสูตร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1268413"/>
            <a:ext cx="9144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th-TH" sz="3200">
                <a:latin typeface="Angsana New" panose="02020603050405020304" pitchFamily="18" charset="-34"/>
              </a:rPr>
              <a:t>	</a:t>
            </a:r>
            <a:r>
              <a:rPr lang="th-TH" altLang="th-TH" sz="3200">
                <a:latin typeface="4805KwangMD_Influenza" panose="02000000000000000000" pitchFamily="2" charset="0"/>
              </a:rPr>
              <a:t> 		</a:t>
            </a:r>
            <a:r>
              <a:rPr lang="th-TH" altLang="th-TH" sz="3200" b="1">
                <a:latin typeface="4805KwangMD_Influenza" panose="02000000000000000000" pitchFamily="2" charset="0"/>
              </a:rPr>
              <a:t>1.หลักสูตรรายวิชา (</a:t>
            </a:r>
            <a:r>
              <a:rPr lang="en-US" altLang="th-TH" sz="3200" b="1">
                <a:latin typeface="4805KwangMD_Influenza" panose="02000000000000000000" pitchFamily="2" charset="0"/>
              </a:rPr>
              <a:t>The subject curriculum</a:t>
            </a:r>
            <a:r>
              <a:rPr lang="th-TH" altLang="th-TH" sz="3200" b="1">
                <a:latin typeface="4805KwangMD_Influenza" panose="02000000000000000000" pitchFamily="2" charset="0"/>
              </a:rPr>
              <a:t>)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</a:t>
            </a:r>
            <a:r>
              <a:rPr lang="en-US" altLang="th-TH" sz="3200" b="1">
                <a:latin typeface="4805KwangMD_Influenza" panose="02000000000000000000" pitchFamily="2" charset="0"/>
              </a:rPr>
              <a:t>		2</a:t>
            </a:r>
            <a:r>
              <a:rPr lang="th-TH" altLang="th-TH" sz="3200" b="1">
                <a:latin typeface="4805KwangMD_Influenza" panose="02000000000000000000" pitchFamily="2" charset="0"/>
              </a:rPr>
              <a:t>.หลักสูตรแบบหมวดวิชา </a:t>
            </a:r>
            <a:r>
              <a:rPr lang="en-US" altLang="th-TH" sz="3200" b="1">
                <a:latin typeface="4805KwangMD_Influenza" panose="02000000000000000000" pitchFamily="2" charset="0"/>
              </a:rPr>
              <a:t>(The broad field curriculum)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			3</a:t>
            </a:r>
            <a:r>
              <a:rPr lang="th-TH" altLang="th-TH" sz="3200" b="1">
                <a:latin typeface="4805KwangMD_Influenza" panose="02000000000000000000" pitchFamily="2" charset="0"/>
              </a:rPr>
              <a:t>.หลักสูตรแบบเน้นหลักวิชาการทางชีวิตและสังคม (</a:t>
            </a:r>
            <a:r>
              <a:rPr lang="en-US" altLang="th-TH" sz="3200" b="1">
                <a:latin typeface="4805KwangMD_Influenza" panose="02000000000000000000" pitchFamily="2" charset="0"/>
              </a:rPr>
              <a:t>The curriculum  	  based on social process life function</a:t>
            </a:r>
            <a:r>
              <a:rPr lang="th-TH" altLang="th-TH" sz="3200" b="1">
                <a:latin typeface="4805KwangMD_Influenza" panose="02000000000000000000" pitchFamily="2" charset="0"/>
              </a:rPr>
              <a:t>)</a:t>
            </a:r>
          </a:p>
          <a:p>
            <a:pPr eaLnBrk="1" hangingPunct="1"/>
            <a:r>
              <a:rPr lang="th-TH" altLang="th-TH" sz="3200" b="1">
                <a:latin typeface="4805KwangMD_Influenza" panose="02000000000000000000" pitchFamily="2" charset="0"/>
              </a:rPr>
              <a:t>	</a:t>
            </a:r>
            <a:r>
              <a:rPr lang="en-US" altLang="th-TH" sz="3200" b="1">
                <a:latin typeface="4805KwangMD_Influenza" panose="02000000000000000000" pitchFamily="2" charset="0"/>
              </a:rPr>
              <a:t>		4</a:t>
            </a:r>
            <a:r>
              <a:rPr lang="th-TH" altLang="th-TH" sz="3200" b="1">
                <a:latin typeface="4805KwangMD_Influenza" panose="02000000000000000000" pitchFamily="2" charset="0"/>
              </a:rPr>
              <a:t>.หลักสูตรแบบกิจกรรมและประสบการณ์ </a:t>
            </a:r>
            <a:r>
              <a:rPr lang="en-US" altLang="th-TH" sz="3200" b="1">
                <a:latin typeface="4805KwangMD_Influenza" panose="02000000000000000000" pitchFamily="2" charset="0"/>
              </a:rPr>
              <a:t>(The activity and 	  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        experiences curriculum)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			5</a:t>
            </a:r>
            <a:r>
              <a:rPr lang="th-TH" altLang="th-TH" sz="3200" b="1">
                <a:latin typeface="4805KwangMD_Influenza" panose="02000000000000000000" pitchFamily="2" charset="0"/>
              </a:rPr>
              <a:t>.หลักสูตรแบบแกนวิชา</a:t>
            </a:r>
            <a:r>
              <a:rPr lang="en-US" altLang="th-TH" sz="3200" b="1">
                <a:latin typeface="4805KwangMD_Influenza" panose="02000000000000000000" pitchFamily="2" charset="0"/>
              </a:rPr>
              <a:t> (The core curriculum)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			6</a:t>
            </a:r>
            <a:r>
              <a:rPr lang="th-TH" altLang="th-TH" sz="3200" b="1">
                <a:latin typeface="4805KwangMD_Influenza" panose="02000000000000000000" pitchFamily="2" charset="0"/>
              </a:rPr>
              <a:t>.หลักสูตรแบบเอกัตถภาพ </a:t>
            </a:r>
            <a:r>
              <a:rPr lang="en-US" altLang="th-TH" sz="3200" b="1">
                <a:latin typeface="4805KwangMD_Influenza" panose="02000000000000000000" pitchFamily="2" charset="0"/>
              </a:rPr>
              <a:t>(The individual curriculum)</a:t>
            </a:r>
          </a:p>
          <a:p>
            <a:pPr eaLnBrk="1" hangingPunct="1"/>
            <a:r>
              <a:rPr lang="en-US" altLang="th-TH" sz="3200" b="1">
                <a:latin typeface="4805KwangMD_Influenza" panose="02000000000000000000" pitchFamily="2" charset="0"/>
              </a:rPr>
              <a:t>			7</a:t>
            </a:r>
            <a:r>
              <a:rPr lang="th-TH" altLang="th-TH" sz="3200" b="1">
                <a:latin typeface="4805KwangMD_Influenza" panose="02000000000000000000" pitchFamily="2" charset="0"/>
              </a:rPr>
              <a:t>.หลักสูตรแบบส่วนบุคคล </a:t>
            </a:r>
            <a:r>
              <a:rPr lang="en-US" altLang="th-TH" sz="3200" b="1">
                <a:latin typeface="4805KwangMD_Influenza" panose="02000000000000000000" pitchFamily="2" charset="0"/>
              </a:rPr>
              <a:t>(The personalize curriculum)</a:t>
            </a:r>
            <a:endParaRPr lang="th-TH" altLang="th-TH" sz="3200" b="1">
              <a:latin typeface="4805KwangMD_Influenza" panose="02000000000000000000" pitchFamily="2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195513" y="476250"/>
            <a:ext cx="56975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4500" b="1">
                <a:solidFill>
                  <a:srgbClr val="0000FF"/>
                </a:solidFill>
                <a:latin typeface="4805_KwangMD_Melt" panose="02000000000000000000" pitchFamily="2" charset="0"/>
              </a:rPr>
              <a:t>รูปแบบของหลักสูตรมีอยู่ 7 ประการ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755650" y="1550988"/>
            <a:ext cx="777716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200">
                <a:solidFill>
                  <a:srgbClr val="66FF66"/>
                </a:solidFill>
                <a:latin typeface="Angsana New" panose="02020603050405020304" pitchFamily="18" charset="-34"/>
              </a:rPr>
              <a:t>●</a:t>
            </a:r>
            <a:r>
              <a:rPr lang="th-TH" altLang="th-TH" sz="3200">
                <a:latin typeface="Angsana New" panose="02020603050405020304" pitchFamily="18" charset="-34"/>
              </a:rPr>
              <a:t> </a:t>
            </a:r>
            <a:r>
              <a:rPr lang="th-TH" altLang="th-TH" sz="3200" b="1">
                <a:latin typeface="4805_KwangMD_Melt" panose="02000000000000000000" pitchFamily="2" charset="0"/>
              </a:rPr>
              <a:t>การถ่ายทอดในแนวตั้งและแนวนอน</a:t>
            </a:r>
          </a:p>
          <a:p>
            <a:pPr eaLnBrk="1" hangingPunct="1"/>
            <a:r>
              <a:rPr lang="th-TH" altLang="th-TH" sz="3200" b="1">
                <a:solidFill>
                  <a:srgbClr val="66FF66"/>
                </a:solidFill>
                <a:latin typeface="4805_KwangMD_Melt" panose="02000000000000000000" pitchFamily="2" charset="0"/>
              </a:rPr>
              <a:t>●</a:t>
            </a:r>
            <a:r>
              <a:rPr lang="th-TH" altLang="th-TH" sz="3200" b="1">
                <a:latin typeface="4805_KwangMD_Melt" panose="02000000000000000000" pitchFamily="2" charset="0"/>
              </a:rPr>
              <a:t> การจัดลำดับการเรียนรู้ทางการศึกษา</a:t>
            </a:r>
          </a:p>
          <a:p>
            <a:pPr eaLnBrk="1" hangingPunct="1"/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th-TH" altLang="th-TH" b="1">
                <a:latin typeface="4805_KwangMD_Melt" panose="02000000000000000000" pitchFamily="2" charset="0"/>
              </a:rPr>
              <a:t>กาเย่ มีความเชื่อว่าความสามารถในการเรียนรู้ของมนุษย์มี </a:t>
            </a:r>
            <a:r>
              <a:rPr lang="en-US" altLang="th-TH" b="1">
                <a:latin typeface="4805_KwangMD_Melt" panose="02000000000000000000" pitchFamily="2" charset="0"/>
              </a:rPr>
              <a:t>5</a:t>
            </a:r>
            <a:r>
              <a:rPr lang="th-TH" altLang="th-TH" b="1">
                <a:latin typeface="4805_KwangMD_Melt" panose="02000000000000000000" pitchFamily="2" charset="0"/>
              </a:rPr>
              <a:t> ด้าน คือ</a:t>
            </a:r>
            <a:r>
              <a:rPr lang="en-US" altLang="th-TH" b="1">
                <a:latin typeface="4805_KwangMD_Melt" panose="02000000000000000000" pitchFamily="2" charset="0"/>
              </a:rPr>
              <a:t> 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     </a:t>
            </a:r>
            <a:r>
              <a:rPr lang="en-US" altLang="th-TH" sz="3200" b="1">
                <a:latin typeface="4805_KwangMD_Melt" panose="02000000000000000000" pitchFamily="2" charset="0"/>
              </a:rPr>
              <a:t>1. </a:t>
            </a:r>
            <a:r>
              <a:rPr lang="th-TH" altLang="th-TH" sz="3200" b="1">
                <a:latin typeface="4805_KwangMD_Melt" panose="02000000000000000000" pitchFamily="2" charset="0"/>
              </a:rPr>
              <a:t>ลักษณะทางด้านสติปัญญา (</a:t>
            </a:r>
            <a:r>
              <a:rPr lang="en-US" altLang="th-TH" sz="3200" b="1">
                <a:latin typeface="4805_KwangMD_Melt" panose="02000000000000000000" pitchFamily="2" charset="0"/>
              </a:rPr>
              <a:t>Intellectual Skills</a:t>
            </a:r>
            <a:r>
              <a:rPr lang="th-TH" altLang="th-TH" sz="3200" b="1">
                <a:latin typeface="4805_KwangMD_Melt" panose="02000000000000000000" pitchFamily="2" charset="0"/>
              </a:rPr>
              <a:t>)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     </a:t>
            </a:r>
            <a:r>
              <a:rPr lang="en-US" altLang="th-TH" sz="3200" b="1">
                <a:latin typeface="4805_KwangMD_Melt" panose="02000000000000000000" pitchFamily="2" charset="0"/>
              </a:rPr>
              <a:t>2. </a:t>
            </a:r>
            <a:r>
              <a:rPr lang="th-TH" altLang="th-TH" sz="3200" b="1">
                <a:latin typeface="4805_KwangMD_Melt" panose="02000000000000000000" pitchFamily="2" charset="0"/>
              </a:rPr>
              <a:t>กลยุทธ์ทางความคิด (</a:t>
            </a:r>
            <a:r>
              <a:rPr lang="en-US" altLang="th-TH" sz="3200" b="1">
                <a:latin typeface="4805_KwangMD_Melt" panose="02000000000000000000" pitchFamily="2" charset="0"/>
              </a:rPr>
              <a:t>Cognitive Strategies</a:t>
            </a:r>
            <a:r>
              <a:rPr lang="th-TH" altLang="th-TH" sz="3200" b="1">
                <a:latin typeface="4805_KwangMD_Melt" panose="02000000000000000000" pitchFamily="2" charset="0"/>
              </a:rPr>
              <a:t>)</a:t>
            </a:r>
            <a:endParaRPr lang="en-US" altLang="th-TH" sz="3200" b="1">
              <a:latin typeface="4805_KwangMD_Melt" panose="02000000000000000000" pitchFamily="2" charset="0"/>
            </a:endParaRP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     </a:t>
            </a:r>
            <a:r>
              <a:rPr lang="en-US" altLang="th-TH" sz="3200" b="1">
                <a:latin typeface="4805_KwangMD_Melt" panose="02000000000000000000" pitchFamily="2" charset="0"/>
              </a:rPr>
              <a:t>3. </a:t>
            </a:r>
            <a:r>
              <a:rPr lang="th-TH" altLang="th-TH" sz="3200" b="1">
                <a:latin typeface="4805_KwangMD_Melt" panose="02000000000000000000" pitchFamily="2" charset="0"/>
              </a:rPr>
              <a:t>ข่าวสารจากคำพูด (</a:t>
            </a:r>
            <a:r>
              <a:rPr lang="en-US" altLang="th-TH" sz="3200" b="1">
                <a:latin typeface="4805_KwangMD_Melt" panose="02000000000000000000" pitchFamily="2" charset="0"/>
              </a:rPr>
              <a:t>Verbal Information</a:t>
            </a:r>
            <a:r>
              <a:rPr lang="th-TH" altLang="th-TH" sz="3200" b="1">
                <a:latin typeface="4805_KwangMD_Melt" panose="02000000000000000000" pitchFamily="2" charset="0"/>
              </a:rPr>
              <a:t>)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     </a:t>
            </a:r>
            <a:r>
              <a:rPr lang="en-US" altLang="th-TH" sz="3200" b="1">
                <a:latin typeface="4805_KwangMD_Melt" panose="02000000000000000000" pitchFamily="2" charset="0"/>
              </a:rPr>
              <a:t>4. </a:t>
            </a:r>
            <a:r>
              <a:rPr lang="th-TH" altLang="th-TH" sz="3200" b="1">
                <a:latin typeface="4805_KwangMD_Melt" panose="02000000000000000000" pitchFamily="2" charset="0"/>
              </a:rPr>
              <a:t>ทักษะทางกลไก (</a:t>
            </a:r>
            <a:r>
              <a:rPr lang="en-US" altLang="th-TH" sz="3200" b="1">
                <a:latin typeface="4805_KwangMD_Melt" panose="02000000000000000000" pitchFamily="2" charset="0"/>
              </a:rPr>
              <a:t>Motor Skills</a:t>
            </a:r>
            <a:r>
              <a:rPr lang="th-TH" altLang="th-TH" sz="3200" b="1">
                <a:latin typeface="4805_KwangMD_Melt" panose="02000000000000000000" pitchFamily="2" charset="0"/>
              </a:rPr>
              <a:t>)</a:t>
            </a:r>
          </a:p>
          <a:p>
            <a:pPr eaLnBrk="1" hangingPunct="1"/>
            <a:r>
              <a:rPr lang="th-TH" altLang="th-TH" sz="3200" b="1">
                <a:latin typeface="4805_KwangMD_Melt" panose="02000000000000000000" pitchFamily="2" charset="0"/>
              </a:rPr>
              <a:t>            </a:t>
            </a:r>
            <a:r>
              <a:rPr lang="en-US" altLang="th-TH" sz="3200" b="1">
                <a:latin typeface="4805_KwangMD_Melt" panose="02000000000000000000" pitchFamily="2" charset="0"/>
              </a:rPr>
              <a:t>5. </a:t>
            </a:r>
            <a:r>
              <a:rPr lang="th-TH" altLang="th-TH" sz="3200" b="1">
                <a:latin typeface="4805_KwangMD_Melt" panose="02000000000000000000" pitchFamily="2" charset="0"/>
              </a:rPr>
              <a:t>เจตคติ (</a:t>
            </a:r>
            <a:r>
              <a:rPr lang="en-US" altLang="th-TH" sz="3200" b="1">
                <a:latin typeface="4805_KwangMD_Melt" panose="02000000000000000000" pitchFamily="2" charset="0"/>
              </a:rPr>
              <a:t>Attitudes</a:t>
            </a:r>
            <a:r>
              <a:rPr lang="th-TH" altLang="th-TH" sz="3200" b="1">
                <a:latin typeface="4805_KwangMD_Melt" panose="02000000000000000000" pitchFamily="2" charset="0"/>
              </a:rPr>
              <a:t>)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339975" y="463550"/>
            <a:ext cx="54737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4500" b="1">
                <a:solidFill>
                  <a:srgbClr val="0000FF"/>
                </a:solidFill>
                <a:latin typeface="4805_KwangMD_Melt" panose="02000000000000000000" pitchFamily="2" charset="0"/>
              </a:rPr>
              <a:t>ทฤษฎีการเรียนรู้ตามทฤษฎีของกาเย่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50838" y="1720850"/>
            <a:ext cx="8640762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200">
                <a:latin typeface="4805_KwangMD_Melt" panose="02000000000000000000" pitchFamily="2" charset="0"/>
              </a:rPr>
              <a:t>      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กาเย่</a:t>
            </a:r>
            <a:r>
              <a:rPr lang="th-TH" altLang="th-TH" sz="3200" b="1">
                <a:latin typeface="4805_KwangMD_Melt" panose="02000000000000000000" pitchFamily="2" charset="0"/>
              </a:rPr>
              <a:t>ได้ให้แนวคิดเกี่ยวกับการเรียนรู้ที่เป็นประโยชน์ต่อการพัฒนาหลักสูตรมากเช่นเดียวกัน แต่กาเย่ใช้หลักของการเรียนรู้สะสมเป็นตัวอธิบาย  เขาเชื่อว่าเด็กพัฒนาด้านสติปัญญาเนื่องจากการเรียนรู้กฎเกณฑ์ที่ซับซ้อน กฎเกณฑ์ง่ายๆ ที่เรียนรู้มาก่อนจะเป็นพื้นฐานของการเรียนรู้สิ่งที่ยากขึ้น ดังนั้นถ้าเชื่อแนวความคิดของกาผู้พัฒนาหลักสูตรจะวางแผนอย่างดีในการกำหนดลำดับเนื้อหาที่เหมาะสมไว้ในหลักสูตร มีการพิจารณาอย่างรอบคอบว่าควรจัดเนื้อหาใดก่อนหลัง</a:t>
            </a:r>
            <a:endParaRPr lang="en-US" altLang="th-TH" sz="3200" b="1">
              <a:latin typeface="4805_KwangMD_Melt" panose="02000000000000000000" pitchFamily="2" charset="0"/>
            </a:endParaRPr>
          </a:p>
          <a:p>
            <a:pPr algn="thaiDist" eaLnBrk="1" hangingPunct="1"/>
            <a:endParaRPr lang="en-US" altLang="th-TH" sz="3200">
              <a:latin typeface="Angsana New" panose="02020603050405020304" pitchFamily="18" charset="-34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990600" y="455613"/>
            <a:ext cx="77724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การนำทฤษฎีบทของกาเย่ไปประยุกต์ใช้ในการพัฒนาหลักสูตร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1676400" y="468313"/>
            <a:ext cx="585946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ทฤษฎีของไวก๊อตสกี้ </a:t>
            </a:r>
            <a:r>
              <a:rPr lang="en-US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(Vygotsky’s Theory)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501650" y="1412875"/>
            <a:ext cx="864235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600">
                <a:latin typeface="Angsana New" panose="02020603050405020304" pitchFamily="18" charset="-34"/>
              </a:rPr>
              <a:t>	</a:t>
            </a:r>
            <a:r>
              <a:rPr lang="th-TH" altLang="th-TH" sz="3200" b="1">
                <a:latin typeface="4805_KwangMD_Melt" panose="02000000000000000000" pitchFamily="2" charset="0"/>
              </a:rPr>
              <a:t>ความสนใจส่วนใหญ่ของ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ไวก๊อตสกี้</a:t>
            </a:r>
            <a:r>
              <a:rPr lang="th-TH" altLang="th-TH" sz="3200" b="1">
                <a:latin typeface="4805_KwangMD_Melt" panose="02000000000000000000" pitchFamily="2" charset="0"/>
              </a:rPr>
              <a:t>คือการศึกษาพัฒนาการทางด้านภาษาที่เขาเชื่อว่าการพัฒนาเบื้องต้นจะแยกออกจากความคิด และจะมีการเชื่อมโยงกับแนวความคิดมากขึ้นตามความเจริญเติบโตของเด็ก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ทฤษฎีการเรียนรู้ของไวก๊อตสกี้ </a:t>
            </a:r>
            <a:r>
              <a:rPr lang="th-TH" altLang="th-TH" sz="3200" b="1">
                <a:latin typeface="4805_KwangMD_Melt" panose="02000000000000000000" pitchFamily="2" charset="0"/>
              </a:rPr>
              <a:t>กล่าวว่า ช่องว่างระหว่างบุคคลที่สามารถกระทำได้ด้วยตนเองกับการกระทำโดยมีผู้อื่นช่วยเหลือจะแตกต่างกัน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ทฤษฎีของไวก๊อตสกี้มีบทบาทต่อการเรียนรู้คือเป็นพื้นฐานของการเรียนรู้แบบร่วมมือกัน </a:t>
            </a:r>
            <a:r>
              <a:rPr lang="en-US" altLang="th-TH" sz="3200" b="1">
                <a:latin typeface="4805_KwangMD_Melt" panose="02000000000000000000" pitchFamily="2" charset="0"/>
              </a:rPr>
              <a:t>(co-operation) </a:t>
            </a:r>
            <a:r>
              <a:rPr lang="th-TH" altLang="th-TH" sz="3200" b="1">
                <a:latin typeface="4805_KwangMD_Melt" panose="02000000000000000000" pitchFamily="2" charset="0"/>
              </a:rPr>
              <a:t>ซึ่งสามารถกระทำได้ทั้งในรูปแบบและนอกรูปแบบ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990600" y="468313"/>
            <a:ext cx="76962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ทฤษฎีไอคิว</a:t>
            </a:r>
            <a:r>
              <a:rPr lang="en-US" altLang="th-TH" sz="3800" b="1">
                <a:solidFill>
                  <a:srgbClr val="C00000"/>
                </a:solidFill>
                <a:latin typeface="4805_KwangMD_Melt" panose="02000000000000000000" pitchFamily="2" charset="0"/>
              </a:rPr>
              <a:t> (IQ Theory or Intelligence Quotient)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57200" y="1163638"/>
            <a:ext cx="856932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9906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200">
                <a:latin typeface="Angsana New" panose="02020603050405020304" pitchFamily="18" charset="-34"/>
              </a:rPr>
              <a:t>	</a:t>
            </a:r>
            <a:r>
              <a:rPr lang="th-TH" altLang="th-TH" sz="3200" b="1">
                <a:latin typeface="4805_KwangMD_Melt" panose="02000000000000000000" pitchFamily="2" charset="0"/>
              </a:rPr>
              <a:t>ทฤษฎีนี้จะเกี่ยวข้องกับความฉลาดของสติปัญญาโดยพิจารณาจากความ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สามารถในการเรียนของบุคคลผลสัมฤทธิ์ ทางวิชาการที่นำไปสู่บทบาททาง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ด้านสังคม 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การ์ดเนอร์ </a:t>
            </a:r>
            <a:r>
              <a:rPr lang="th-TH" altLang="th-TH" sz="3200" b="1">
                <a:latin typeface="4805_KwangMD_Melt" panose="02000000000000000000" pitchFamily="2" charset="0"/>
              </a:rPr>
              <a:t>แบ่งความฉลาดทางสติปัญญาออกเป็น </a:t>
            </a:r>
            <a:r>
              <a:rPr lang="en-US" altLang="th-TH" sz="3200" b="1">
                <a:latin typeface="4805_KwangMD_Melt" panose="02000000000000000000" pitchFamily="2" charset="0"/>
              </a:rPr>
              <a:t>7</a:t>
            </a:r>
            <a:r>
              <a:rPr lang="th-TH" altLang="th-TH" sz="3200" b="1">
                <a:latin typeface="4805_KwangMD_Melt" panose="02000000000000000000" pitchFamily="2" charset="0"/>
              </a:rPr>
              <a:t> ด้านใหญ่ ๆ คือ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ด้านการมองเห็น 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ด้านภาษา 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ด้านตรรกะและการคำนวณ 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ด้านร่างกายและการเคลื่อนไหว 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ด้านดนตรีและการกำหนดจังหวะ 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ด้านความสัมพันธ์ระหว่างบุคคล </a:t>
            </a:r>
          </a:p>
          <a:p>
            <a:pPr lvl="1" eaLnBrk="1" hangingPunct="1">
              <a:buFontTx/>
              <a:buAutoNum type="arabicPeriod"/>
            </a:pPr>
            <a:r>
              <a:rPr lang="th-TH" altLang="th-TH" sz="3200" b="1">
                <a:latin typeface="4805_KwangMD_Melt" panose="02000000000000000000" pitchFamily="2" charset="0"/>
              </a:rPr>
              <a:t>ด้านความเข้าใจคนรอบข้าง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828800" y="2667000"/>
            <a:ext cx="63420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6000" b="1">
                <a:solidFill>
                  <a:srgbClr val="C00000"/>
                </a:solidFill>
                <a:latin typeface="4805_KwangMD_Melt" panose="02000000000000000000" pitchFamily="2" charset="0"/>
              </a:rPr>
              <a:t>จิตวิทยาการเรียนรู้กลุ่มแรงจูงใจ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95288" y="1550988"/>
            <a:ext cx="85693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200" b="1">
                <a:latin typeface="Angsana New" panose="02020603050405020304" pitchFamily="18" charset="-34"/>
              </a:rPr>
              <a:t>		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โรเจอร์  </a:t>
            </a:r>
            <a:r>
              <a:rPr lang="th-TH" altLang="th-TH" sz="3200" b="1">
                <a:latin typeface="4805_KwangMD_Melt" panose="02000000000000000000" pitchFamily="2" charset="0"/>
              </a:rPr>
              <a:t>จึงได้ใช้ทฤษฎีทางจิตวิทยาแนะแนว และจิตบำบัดมาเป็น 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     เครื่องมือในการสร้างบรรยากาศ ทฤษฎีนี้มีชื่อเรียกว่า </a:t>
            </a:r>
            <a:r>
              <a:rPr lang="en-US" altLang="th-TH" sz="3200" b="1">
                <a:latin typeface="4805_KwangMD_Melt" panose="02000000000000000000" pitchFamily="2" charset="0"/>
              </a:rPr>
              <a:t>“</a:t>
            </a:r>
            <a:r>
              <a:rPr lang="th-TH" altLang="th-TH" sz="3200" b="1">
                <a:latin typeface="4805_KwangMD_Melt" panose="02000000000000000000" pitchFamily="2" charset="0"/>
              </a:rPr>
              <a:t>ความสัมพันธ์ระหว่างบุคคล</a:t>
            </a:r>
            <a:r>
              <a:rPr lang="en-US" altLang="th-TH" sz="3200" b="1">
                <a:latin typeface="4805_KwangMD_Melt" panose="02000000000000000000" pitchFamily="2" charset="0"/>
              </a:rPr>
              <a:t>”</a:t>
            </a:r>
            <a:r>
              <a:rPr lang="th-TH" altLang="th-TH" sz="3200" b="1">
                <a:latin typeface="4805_KwangMD_Melt" panose="02000000000000000000" pitchFamily="2" charset="0"/>
              </a:rPr>
              <a:t>การสร้างบรรยากาศที่ส่งเสริมการเรียนรู้ตามแนวนี้มีองค์ประกอบที่สำคัญ </a:t>
            </a:r>
            <a:r>
              <a:rPr lang="en-US" altLang="th-TH" sz="3200" b="1">
                <a:latin typeface="4805_KwangMD_Melt" panose="02000000000000000000" pitchFamily="2" charset="0"/>
              </a:rPr>
              <a:t>3</a:t>
            </a:r>
            <a:r>
              <a:rPr lang="th-TH" altLang="th-TH" sz="3200" b="1">
                <a:latin typeface="4805_KwangMD_Melt" panose="02000000000000000000" pitchFamily="2" charset="0"/>
              </a:rPr>
              <a:t> ประการ ดังจะกล่าวต่อไปนี้</a:t>
            </a:r>
            <a:endParaRPr lang="en-US" altLang="th-TH" sz="3200" b="1">
              <a:latin typeface="4805_KwangMD_Melt" panose="02000000000000000000" pitchFamily="2" charset="0"/>
            </a:endParaRPr>
          </a:p>
          <a:p>
            <a:pPr algn="thaiDist" eaLnBrk="1" hangingPunct="1"/>
            <a:r>
              <a:rPr lang="en-US" altLang="th-TH" sz="3200" b="1">
                <a:latin typeface="4805_KwangMD_Melt" panose="02000000000000000000" pitchFamily="2" charset="0"/>
              </a:rPr>
              <a:t>         1. </a:t>
            </a:r>
            <a:r>
              <a:rPr lang="th-TH" altLang="th-TH" sz="3200" b="1">
                <a:latin typeface="4805_KwangMD_Melt" panose="02000000000000000000" pitchFamily="2" charset="0"/>
              </a:rPr>
              <a:t>ความเป็นจริง</a:t>
            </a:r>
          </a:p>
          <a:p>
            <a:pPr algn="thaiDist" eaLnBrk="1" hangingPunct="1"/>
            <a:r>
              <a:rPr lang="en-US" altLang="th-TH" sz="3200" b="1">
                <a:latin typeface="4805_KwangMD_Melt" panose="02000000000000000000" pitchFamily="2" charset="0"/>
              </a:rPr>
              <a:t>         2. </a:t>
            </a:r>
            <a:r>
              <a:rPr lang="th-TH" altLang="th-TH" sz="3200" b="1">
                <a:latin typeface="4805_KwangMD_Melt" panose="02000000000000000000" pitchFamily="2" charset="0"/>
              </a:rPr>
              <a:t>การยอมรับและการให้เกียรติผู้เรียน </a:t>
            </a:r>
          </a:p>
          <a:p>
            <a:pPr algn="thaiDist" eaLnBrk="1" hangingPunct="1"/>
            <a:r>
              <a:rPr lang="en-US" altLang="th-TH" sz="3200" b="1">
                <a:latin typeface="4805_KwangMD_Melt" panose="02000000000000000000" pitchFamily="2" charset="0"/>
              </a:rPr>
              <a:t>         3. </a:t>
            </a:r>
            <a:r>
              <a:rPr lang="th-TH" altLang="th-TH" sz="3200" b="1">
                <a:latin typeface="4805_KwangMD_Melt" panose="02000000000000000000" pitchFamily="2" charset="0"/>
              </a:rPr>
              <a:t>ความเข้าใจ </a:t>
            </a:r>
          </a:p>
          <a:p>
            <a:pPr algn="thaiDist" eaLnBrk="1" hangingPunct="1"/>
            <a:endParaRPr lang="th-TH" altLang="th-TH" sz="3200">
              <a:latin typeface="Angsana New" panose="02020603050405020304" pitchFamily="18" charset="-34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438400" y="533400"/>
            <a:ext cx="42672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4500" b="1">
                <a:solidFill>
                  <a:srgbClr val="0000FF"/>
                </a:solidFill>
                <a:latin typeface="4805KwangMD_Influenza" panose="02000000000000000000" pitchFamily="2" charset="0"/>
              </a:rPr>
              <a:t>แนวความคิดของคาร์ล โรเจอร์</a:t>
            </a:r>
            <a:r>
              <a:rPr lang="th-TH" altLang="th-TH" sz="4500">
                <a:solidFill>
                  <a:srgbClr val="0000FF"/>
                </a:solidFill>
                <a:latin typeface="4805KwangMD_Influenza" panose="02000000000000000000" pitchFamily="2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04800" y="1666875"/>
            <a:ext cx="8748713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200" b="1">
                <a:latin typeface="Angsana New" panose="02020603050405020304" pitchFamily="18" charset="-34"/>
              </a:rPr>
              <a:t>	</a:t>
            </a:r>
            <a:r>
              <a:rPr lang="th-TH" altLang="th-TH" sz="3200" b="1">
                <a:latin typeface="4805_KwangMD_Melt" panose="02000000000000000000" pitchFamily="2" charset="0"/>
              </a:rPr>
              <a:t>การจัดหลักสูตรตามแนวความคิดของจิตวิทยากลุ่มแรงจูงใจ มีหลักการและ	วิธีการเช่นเดียวกับแนวความคิดของนักปรัชญา หรือการศึกษากลุ่มอัตถิ	ภาวนิยม (</a:t>
            </a:r>
            <a:r>
              <a:rPr lang="en-US" altLang="th-TH" sz="3200" b="1">
                <a:latin typeface="4805_KwangMD_Melt" panose="02000000000000000000" pitchFamily="2" charset="0"/>
              </a:rPr>
              <a:t>Existentialism</a:t>
            </a:r>
            <a:r>
              <a:rPr lang="th-TH" altLang="th-TH" sz="3200" b="1">
                <a:latin typeface="4805_KwangMD_Melt" panose="02000000000000000000" pitchFamily="2" charset="0"/>
              </a:rPr>
              <a:t>) ดังที่ได้เสนอไว้แล้วในบทที่ว่าด้วยปรัชญา	การศึกษากับการพัฒนาหลักสูตร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371600" y="228600"/>
            <a:ext cx="73914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การนำทฤษฎีของคาร์ล โรเจอร์</a:t>
            </a:r>
          </a:p>
          <a:p>
            <a:pPr algn="ctr"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ไปประยุกต์ใช้ในการพัฒนาหลักสูตร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362200" y="454025"/>
            <a:ext cx="39592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th-TH" sz="3800" b="1">
                <a:solidFill>
                  <a:srgbClr val="0000FF"/>
                </a:solidFill>
                <a:latin typeface="4805_KwangMD_Melt" panose="02000000000000000000" pitchFamily="2" charset="0"/>
              </a:rPr>
              <a:t>แนวความคิดของอาเทอร์ โคมส์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512763" y="1058863"/>
            <a:ext cx="8478837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990600" indent="-5334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thaiDist" eaLnBrk="1" hangingPunct="1"/>
            <a:r>
              <a:rPr lang="th-TH" altLang="th-TH" sz="3200">
                <a:latin typeface="Angsana New" panose="02020603050405020304" pitchFamily="18" charset="-34"/>
              </a:rPr>
              <a:t>	</a:t>
            </a:r>
            <a:r>
              <a:rPr lang="th-TH" altLang="th-TH" sz="3200" b="1">
                <a:solidFill>
                  <a:srgbClr val="0000FF"/>
                </a:solidFill>
                <a:latin typeface="4805_KwangMD_Melt" panose="02000000000000000000" pitchFamily="2" charset="0"/>
              </a:rPr>
              <a:t>อาเทอร์ โคม </a:t>
            </a:r>
            <a:r>
              <a:rPr lang="th-TH" altLang="th-TH" sz="3200" b="1">
                <a:latin typeface="4805_KwangMD_Melt" panose="02000000000000000000" pitchFamily="2" charset="0"/>
              </a:rPr>
              <a:t>และผู้สนับสนุนการเรียนรู้เชิงจิตลักษณะเชื่อว่า เจตคติ 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ความรู้สึกและอารมณ์ของนักเรียนมีความสำคัญต่อกระบวนการเรียนรู้ของ</a:t>
            </a:r>
          </a:p>
          <a:p>
            <a:pPr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ผู้เรียนมีความสำคัญต่อกระบวนการเรียนรู้ของผู้เรียนโดยมีเหตุผล</a:t>
            </a:r>
            <a:r>
              <a:rPr lang="en-US" altLang="th-TH" sz="3200" b="1">
                <a:latin typeface="4805_KwangMD_Melt" panose="02000000000000000000" pitchFamily="2" charset="0"/>
              </a:rPr>
              <a:t> 4</a:t>
            </a:r>
            <a:r>
              <a:rPr lang="th-TH" altLang="th-TH" sz="3200" b="1">
                <a:latin typeface="4805_KwangMD_Melt" panose="02000000000000000000" pitchFamily="2" charset="0"/>
              </a:rPr>
              <a:t> ประเด็น คือ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1. สมองของคนเราเกี่ยวข้องกับความหมายโดยตรง 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2. การเรียนรู้คือการค้นพบความหมายของแต่ละคน</a:t>
            </a:r>
            <a:r>
              <a:rPr lang="en-US" altLang="th-TH" sz="3200" b="1">
                <a:latin typeface="4805_KwangMD_Melt" panose="02000000000000000000" pitchFamily="2" charset="0"/>
              </a:rPr>
              <a:t> </a:t>
            </a:r>
            <a:endParaRPr lang="th-TH" altLang="th-TH" sz="3200" b="1">
              <a:latin typeface="4805_KwangMD_Melt" panose="02000000000000000000" pitchFamily="2" charset="0"/>
            </a:endParaRP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3. ความรู้สึกและอารมณ์เปรียบเสมือนดัชนีของความหมาย </a:t>
            </a: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	4. องค์ประกอบเชิงความรู้สึกที่ใช้ในการเรียนรู้ </a:t>
            </a:r>
          </a:p>
          <a:p>
            <a:pPr lvl="1" algn="thaiDist" eaLnBrk="1" hangingPunct="1"/>
            <a:endParaRPr lang="th-TH" altLang="th-TH" sz="3200" b="1">
              <a:latin typeface="4805_KwangMD_Melt" panose="02000000000000000000" pitchFamily="2" charset="0"/>
            </a:endParaRPr>
          </a:p>
          <a:p>
            <a:pPr lvl="1" algn="thaiDist" eaLnBrk="1" hangingPunct="1"/>
            <a:r>
              <a:rPr lang="th-TH" altLang="th-TH" sz="3200" b="1">
                <a:latin typeface="4805_KwangMD_Melt" panose="02000000000000000000" pitchFamily="2" charset="0"/>
              </a:rPr>
              <a:t>************************************************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ctrTitle"/>
          </p:nvPr>
        </p:nvSpPr>
        <p:spPr>
          <a:xfrm>
            <a:off x="1600200" y="2362200"/>
            <a:ext cx="6934200" cy="14700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th-TH" altLang="th-TH" sz="6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แนวคิดของการพัฒนาหลักสูตร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762000" y="457200"/>
            <a:ext cx="7862888" cy="6619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th-TH" altLang="th-TH" sz="3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แนวคิดการพัฒนาหลักสูตรของไทเลอร์ </a:t>
            </a:r>
            <a:r>
              <a:rPr lang="en-US" altLang="th-TH" sz="3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_KwangMD_Melt" panose="02000000000000000000" pitchFamily="2" charset="0"/>
              </a:rPr>
              <a:t>(Rulph W. Tyler)</a:t>
            </a:r>
            <a:endParaRPr lang="th-TH" altLang="th-TH" sz="34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_KwangMD_Melt" panose="02000000000000000000" pitchFamily="2" charset="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358775" y="1382713"/>
            <a:ext cx="8785225" cy="4637087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sz="2100" smtClean="0"/>
              <a:t>	</a:t>
            </a:r>
            <a:r>
              <a:rPr lang="th-TH" altLang="th-TH" smtClean="0">
                <a:latin typeface="Angsana New" panose="02020603050405020304" pitchFamily="18" charset="-34"/>
              </a:rPr>
              <a:t>	</a:t>
            </a:r>
            <a:r>
              <a:rPr lang="th-TH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ไทเลอร์ </a:t>
            </a:r>
            <a:r>
              <a:rPr lang="th-TH" altLang="th-TH" b="1" smtClean="0">
                <a:latin typeface="4805_KwangMD_Melt" panose="02000000000000000000" pitchFamily="2" charset="0"/>
              </a:rPr>
              <a:t>เสนอแนวคิดพื้นฐานในการพัฒนาหลักสูตรว่าควรจะตอบ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     คำถามพื้นฐาน</a:t>
            </a:r>
            <a:r>
              <a:rPr lang="en-US" altLang="th-TH" b="1" smtClean="0">
                <a:latin typeface="4805_KwangMD_Melt" panose="02000000000000000000" pitchFamily="2" charset="0"/>
              </a:rPr>
              <a:t>  4  </a:t>
            </a:r>
            <a:r>
              <a:rPr lang="th-TH" altLang="th-TH" b="1" smtClean="0">
                <a:latin typeface="4805_KwangMD_Melt" panose="02000000000000000000" pitchFamily="2" charset="0"/>
              </a:rPr>
              <a:t>ประการ</a:t>
            </a:r>
            <a:r>
              <a:rPr lang="en-US" altLang="th-TH" b="1" smtClean="0"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คือ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	1. มีความมุ่งหมายทางการศึกษาอะไรบ้างที่โรงเรียนควรจะแสวงหา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	2. มีประสบการณ์ทางการศึกษาอะไรบ้างที่โรงเรียนควรจัดขึ้นเพื่อช่วยให้บรรลุจุดประสงค์ที่กำหนดไว้</a:t>
            </a:r>
            <a:r>
              <a:rPr lang="en-US" altLang="th-TH" b="1" smtClean="0">
                <a:latin typeface="4805_KwangMD_Melt" panose="02000000000000000000" pitchFamily="2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th-TH" b="1" smtClean="0">
                <a:latin typeface="4805_KwangMD_Melt" panose="02000000000000000000" pitchFamily="2" charset="0"/>
              </a:rPr>
              <a:t>		3.</a:t>
            </a:r>
            <a:r>
              <a:rPr lang="th-TH" altLang="th-TH" b="1" smtClean="0">
                <a:latin typeface="4805_KwangMD_Melt" panose="02000000000000000000" pitchFamily="2" charset="0"/>
              </a:rPr>
              <a:t> จะจัดประสบการณ์ทางการศึกษาอย่างไร</a:t>
            </a:r>
            <a:r>
              <a:rPr lang="en-US" altLang="th-TH" b="1" smtClean="0"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จึงจะทำให้การสอนมีประสิทธิภาพ</a:t>
            </a:r>
          </a:p>
          <a:p>
            <a:pPr marL="609600" indent="-6096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		4. จะประเมินประสิทธิผลของประสบการณ์ในการเรียนอย่างไร</a:t>
            </a:r>
            <a:r>
              <a:rPr lang="en-US" altLang="th-TH" b="1" smtClean="0">
                <a:latin typeface="4805_KwangMD_Melt" panose="02000000000000000000" pitchFamily="2" charset="0"/>
              </a:rPr>
              <a:t>  </a:t>
            </a:r>
            <a:r>
              <a:rPr lang="th-TH" altLang="th-TH" b="1" smtClean="0">
                <a:latin typeface="4805_KwangMD_Melt" panose="02000000000000000000" pitchFamily="2" charset="0"/>
              </a:rPr>
              <a:t>จึงจะตัดสินได้ว่าบรรลุถึงจุดประสงค์ที่กำหนดไว้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828800" y="609600"/>
            <a:ext cx="6096000" cy="5857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th-TH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แนวคิดการพัฒนาหลักสูตรของไทเลอร์</a:t>
            </a:r>
            <a:r>
              <a:rPr lang="en-US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(</a:t>
            </a:r>
            <a:r>
              <a:rPr lang="th-TH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ต่อ</a:t>
            </a:r>
            <a:r>
              <a:rPr lang="en-US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)</a:t>
            </a:r>
            <a:endParaRPr lang="th-TH" altLang="th-TH" sz="45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KwangMD_Influenza" panose="02000000000000000000" pitchFamily="2" charset="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457200" y="1524000"/>
            <a:ext cx="8208963" cy="2374900"/>
          </a:xfrm>
        </p:spPr>
        <p:txBody>
          <a:bodyPr>
            <a:normAutofit/>
          </a:bodyPr>
          <a:lstStyle/>
          <a:p>
            <a:pPr marL="609600" indent="-609600" eaLnBrk="1" hangingPunct="1"/>
            <a:r>
              <a:rPr lang="th-TH" altLang="th-TH" sz="3000" smtClean="0">
                <a:latin typeface="4805_KwangMD_Melt" panose="02000000000000000000" pitchFamily="2" charset="0"/>
              </a:rPr>
              <a:t>   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กระบวนการพัฒนาหลักสูตรของไทเลอร์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 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ประกอบด้วย </a:t>
            </a:r>
            <a:r>
              <a:rPr lang="en-US" altLang="th-TH" sz="3000" b="1" smtClean="0">
                <a:latin typeface="4805_KwangMD_Melt" panose="02000000000000000000" pitchFamily="2" charset="0"/>
              </a:rPr>
              <a:t>3</a:t>
            </a:r>
            <a:r>
              <a:rPr lang="th-TH" altLang="th-TH" sz="3000" b="1" smtClean="0">
                <a:latin typeface="4805_KwangMD_Melt" panose="02000000000000000000" pitchFamily="2" charset="0"/>
              </a:rPr>
              <a:t> ขั้นตอน คือ</a:t>
            </a:r>
          </a:p>
          <a:p>
            <a:pPr marL="1371600" lvl="2" indent="-457200" eaLnBrk="1" hangingPunct="1"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1. การกำหนดจุดประสงค์หรือจุดมุ่งหมายของหลักสูตร </a:t>
            </a:r>
          </a:p>
          <a:p>
            <a:pPr marL="1371600" lvl="2" indent="-457200" eaLnBrk="1" hangingPunct="1"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2. การเลือกและจัดประสบการณ์การเรียน </a:t>
            </a:r>
          </a:p>
          <a:p>
            <a:pPr marL="1371600" lvl="2" indent="-457200" eaLnBrk="1" hangingPunct="1">
              <a:buFont typeface="Wingdings 2" panose="05020102010507070707" pitchFamily="18" charset="2"/>
              <a:buNone/>
            </a:pPr>
            <a:r>
              <a:rPr lang="th-TH" altLang="th-TH" sz="3000" b="1" smtClean="0">
                <a:latin typeface="4805_KwangMD_Melt" panose="02000000000000000000" pitchFamily="2" charset="0"/>
              </a:rPr>
              <a:t>3. การประเมินผล </a:t>
            </a:r>
            <a:endParaRPr lang="en-US" altLang="th-TH" sz="3000" b="1" smtClean="0">
              <a:latin typeface="4805_KwangMD_Melt" panose="02000000000000000000" pitchFamily="2" charset="0"/>
            </a:endParaRPr>
          </a:p>
          <a:p>
            <a:pPr marL="609600" indent="-609600" eaLnBrk="1" hangingPunct="1">
              <a:buFont typeface="Wingdings 2" panose="05020102010507070707" pitchFamily="18" charset="2"/>
              <a:buNone/>
            </a:pPr>
            <a:endParaRPr lang="th-TH" altLang="th-TH" sz="300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1692275" y="404813"/>
            <a:ext cx="6308725" cy="8112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แนวคิดการพัฒนาหลักสูตรของไทเลอร์</a:t>
            </a:r>
            <a:r>
              <a:rPr lang="en-US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 (</a:t>
            </a:r>
            <a:r>
              <a:rPr lang="th-TH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ต่อ</a:t>
            </a:r>
            <a:r>
              <a:rPr lang="en-US" altLang="th-TH" sz="4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4805KwangMD_Influenza" panose="02000000000000000000" pitchFamily="2" charset="0"/>
              </a:rPr>
              <a:t>)</a:t>
            </a:r>
            <a:endParaRPr lang="th-TH" altLang="th-TH" sz="45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4805KwangMD_Influenza" panose="02000000000000000000" pitchFamily="2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1066800" y="1433513"/>
            <a:ext cx="7848600" cy="36718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solidFill>
                  <a:srgbClr val="66FF66"/>
                </a:solidFill>
                <a:latin typeface="4805_KwangMD_Melt" panose="02000000000000000000" pitchFamily="2" charset="0"/>
              </a:rPr>
              <a:t>   </a:t>
            </a:r>
            <a:r>
              <a:rPr lang="th-TH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ขั้นที่</a:t>
            </a:r>
            <a:r>
              <a:rPr lang="en-US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 1 </a:t>
            </a:r>
            <a:r>
              <a:rPr lang="th-TH" altLang="th-TH" b="1" u="sng" smtClean="0">
                <a:solidFill>
                  <a:srgbClr val="C00000"/>
                </a:solidFill>
                <a:latin typeface="4805_KwangMD_Melt" panose="02000000000000000000" pitchFamily="2" charset="0"/>
              </a:rPr>
              <a:t>การกำหนดจุดประสงค์ของหลักสูตร</a:t>
            </a:r>
            <a:r>
              <a:rPr lang="th-TH" altLang="th-TH" b="1" smtClean="0">
                <a:solidFill>
                  <a:srgbClr val="C00000"/>
                </a:solidFill>
                <a:latin typeface="4805_KwangMD_Melt" panose="02000000000000000000" pitchFamily="2" charset="0"/>
              </a:rPr>
              <a:t> </a:t>
            </a:r>
          </a:p>
          <a:p>
            <a:pPr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smtClean="0">
                <a:latin typeface="4805_KwangMD_Melt" panose="02000000000000000000" pitchFamily="2" charset="0"/>
              </a:rPr>
              <a:t>		</a:t>
            </a:r>
            <a:r>
              <a:rPr lang="th-TH" altLang="th-TH" b="1" smtClean="0">
                <a:latin typeface="4805_KwangMD_Melt" panose="02000000000000000000" pitchFamily="2" charset="0"/>
              </a:rPr>
              <a:t>เริ่มด้วยการกำหนดจุดประสงค์ชั่วคราวโดยอาศัยข้อมูลจาก</a:t>
            </a:r>
          </a:p>
          <a:p>
            <a:pPr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  การศึกษาสังคม ศึกษาผู้เรียน และข้อเสนอแนะของผู้เชี่ยวชาญ มาช่วย</a:t>
            </a:r>
          </a:p>
          <a:p>
            <a:pPr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กำหนดจุดประสงค์อย่างคราว ๆ ซึ่งอาจมีมากเกินกว่าที่จะจัดเข้าไว้ใน</a:t>
            </a:r>
          </a:p>
          <a:p>
            <a:pPr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หลักสูตรได้ทั้งหมด จากนั้นจึงควรกลั่นกรองให้เหลือเฉพาะจุดที่สำคัญ</a:t>
            </a:r>
          </a:p>
          <a:p>
            <a:pPr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และสอดคล้องกัน จนกระทั่งเหลือจุดประสงค์ที่ใช้จริงโดยอาศัยหลัก</a:t>
            </a:r>
          </a:p>
          <a:p>
            <a:pPr algn="thaiDi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th-TH" altLang="th-TH" b="1" smtClean="0">
                <a:latin typeface="4805_KwangMD_Melt" panose="02000000000000000000" pitchFamily="2" charset="0"/>
              </a:rPr>
              <a:t>จิตวิทยาการเรียนรู้และหลักปรัชญาการศึกษาตลอดจนปรัชญาทางสังคม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627</TotalTime>
  <Words>1089</Words>
  <Application>Microsoft Office PowerPoint</Application>
  <PresentationFormat>นำเสนอทางหน้าจอ (4:3)</PresentationFormat>
  <Paragraphs>310</Paragraphs>
  <Slides>57</Slides>
  <Notes>2</Notes>
  <HiddenSlides>0</HiddenSlides>
  <MMClips>0</MMClips>
  <ScaleCrop>false</ScaleCrop>
  <HeadingPairs>
    <vt:vector size="8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ชื่อเรื่องสไลด์</vt:lpstr>
      </vt:variant>
      <vt:variant>
        <vt:i4>57</vt:i4>
      </vt:variant>
    </vt:vector>
  </HeadingPairs>
  <TitlesOfParts>
    <vt:vector size="68" baseType="lpstr">
      <vt:lpstr>Arial</vt:lpstr>
      <vt:lpstr>Angsana New</vt:lpstr>
      <vt:lpstr>Gill Sans MT</vt:lpstr>
      <vt:lpstr>Cordia New</vt:lpstr>
      <vt:lpstr>Wingdings 2</vt:lpstr>
      <vt:lpstr>Verdana</vt:lpstr>
      <vt:lpstr>Calibri</vt:lpstr>
      <vt:lpstr>4805KwangMD_Influenza</vt:lpstr>
      <vt:lpstr>4805_KwangMD_Melt</vt:lpstr>
      <vt:lpstr>จุดที่สุด</vt:lpstr>
      <vt:lpstr>Microsoft Visio Drawing</vt:lpstr>
      <vt:lpstr>งานนำเสนอ PowerPoint</vt:lpstr>
      <vt:lpstr>การพัฒนาหลักสูตร</vt:lpstr>
      <vt:lpstr>งานนำเสนอ PowerPoint</vt:lpstr>
      <vt:lpstr>งานนำเสนอ PowerPoint</vt:lpstr>
      <vt:lpstr>งานนำเสนอ PowerPoint</vt:lpstr>
      <vt:lpstr>แนวคิดของการพัฒนาหลักสูตร</vt:lpstr>
      <vt:lpstr>แนวคิดการพัฒนาหลักสูตรของไทเลอร์ (Rulph W. Tyler)</vt:lpstr>
      <vt:lpstr>แนวคิดการพัฒนาหลักสูตรของไทเลอร์ (ต่อ)</vt:lpstr>
      <vt:lpstr>แนวคิดการพัฒนาหลักสูตรของไทเลอร์ (ต่อ)</vt:lpstr>
      <vt:lpstr>แนวคิดการพัฒนาหลักสูตรของไทเลอร์ (ต่อ)</vt:lpstr>
      <vt:lpstr>แนวคิดการพัฒนาหลักสูตรของไทเลอร์ (ต่อ)</vt:lpstr>
      <vt:lpstr>แนวคิดการพัฒนาหลักสูตรของไทเลอร์ (ต่อ)</vt:lpstr>
      <vt:lpstr>แนวคิดการพัฒนาหลักสูตรของทาบา (Hilda Tada)</vt:lpstr>
      <vt:lpstr>แนวคิดการพัฒนาหลักสูตรของเซเลอร์และอเล็กซานเดอร์   (Galen L.Saylor and William M. Alexander)</vt:lpstr>
      <vt:lpstr>       แนวคิดการพัฒนาหลักสูตรของเซเลอร์และอเล็กซานเดอร์ (ต่อ)</vt:lpstr>
      <vt:lpstr>แนวคิดการพัฒนาหลักสูตรของกู๊ดแล็ดและริชเทอร์   (Goodlad and Richter)</vt:lpstr>
      <vt:lpstr>  แนวคิดการพัฒนาหลักสูตรของกู๊ดแล็ดและริชเทอร์ (ต่อ)</vt:lpstr>
      <vt:lpstr>  แนวคิดการพัฒนาหลักสูตรของฟ็อกซ์ (Robert S. Fox)</vt:lpstr>
      <vt:lpstr>   แนวคิดการพัฒนาหลักสูตรของเคอร์ (John F. Kerr) </vt:lpstr>
      <vt:lpstr>   แนวคิดการพัฒนาหลักสูตรของเลวี (Arich Lewy) </vt:lpstr>
      <vt:lpstr>งานนำเสนอ PowerPoint</vt:lpstr>
      <vt:lpstr>แนวคิดการพัฒนาหลักสูตรของ สสวท.</vt:lpstr>
      <vt:lpstr>งานนำเสนอ PowerPoint</vt:lpstr>
      <vt:lpstr>          ทฤษฎีหลักสูตรในทัศนะ ของวอล์กเกอร์( Decker F. Walker )</vt:lpstr>
      <vt:lpstr>  ทฤษฎีหลักสูตรในทัศนะของเมเซีย ( Elizabeth S. Macia ) </vt:lpstr>
      <vt:lpstr>    ทฤษฎีหลักสูตรในทัศนะของอุนรุห์ ( Glenys G.Unruh ) </vt:lpstr>
      <vt:lpstr>            ทฤษฎีหลักสูตรในทัศนะของโบแชมพ์              ( George A. Beauchamp )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Pack Communication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แนวทางในการสร้างทฤษฎีหลักสูตร</dc:title>
  <dc:creator>cameo</dc:creator>
  <cp:lastModifiedBy>Pichet</cp:lastModifiedBy>
  <cp:revision>137</cp:revision>
  <dcterms:created xsi:type="dcterms:W3CDTF">2008-04-04T06:38:57Z</dcterms:created>
  <dcterms:modified xsi:type="dcterms:W3CDTF">2016-08-14T01:19:41Z</dcterms:modified>
</cp:coreProperties>
</file>