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95" r:id="rId3"/>
    <p:sldId id="317" r:id="rId4"/>
    <p:sldId id="296" r:id="rId5"/>
    <p:sldId id="297" r:id="rId6"/>
    <p:sldId id="298" r:id="rId7"/>
    <p:sldId id="299" r:id="rId8"/>
    <p:sldId id="301" r:id="rId9"/>
    <p:sldId id="300" r:id="rId10"/>
    <p:sldId id="302" r:id="rId11"/>
    <p:sldId id="303" r:id="rId12"/>
    <p:sldId id="304" r:id="rId13"/>
    <p:sldId id="280" r:id="rId14"/>
    <p:sldId id="282" r:id="rId15"/>
    <p:sldId id="285" r:id="rId16"/>
    <p:sldId id="287" r:id="rId17"/>
    <p:sldId id="288" r:id="rId18"/>
    <p:sldId id="289" r:id="rId19"/>
    <p:sldId id="290" r:id="rId20"/>
    <p:sldId id="291" r:id="rId21"/>
    <p:sldId id="292" r:id="rId22"/>
    <p:sldId id="293" r:id="rId23"/>
    <p:sldId id="294" r:id="rId24"/>
    <p:sldId id="306" r:id="rId25"/>
    <p:sldId id="307" r:id="rId26"/>
    <p:sldId id="308" r:id="rId27"/>
    <p:sldId id="309" r:id="rId28"/>
    <p:sldId id="310" r:id="rId29"/>
    <p:sldId id="311" r:id="rId30"/>
    <p:sldId id="312" r:id="rId31"/>
    <p:sldId id="314" r:id="rId32"/>
    <p:sldId id="315" r:id="rId33"/>
    <p:sldId id="316" r:id="rId34"/>
    <p:sldId id="256" r:id="rId35"/>
    <p:sldId id="257" r:id="rId36"/>
    <p:sldId id="258" r:id="rId37"/>
    <p:sldId id="259" r:id="rId38"/>
    <p:sldId id="260" r:id="rId39"/>
    <p:sldId id="261" r:id="rId40"/>
    <p:sldId id="262" r:id="rId41"/>
    <p:sldId id="263" r:id="rId42"/>
    <p:sldId id="264" r:id="rId43"/>
    <p:sldId id="265" r:id="rId44"/>
    <p:sldId id="266" r:id="rId45"/>
    <p:sldId id="267" r:id="rId46"/>
    <p:sldId id="268" r:id="rId47"/>
    <p:sldId id="269" r:id="rId48"/>
    <p:sldId id="271" r:id="rId49"/>
    <p:sldId id="272" r:id="rId50"/>
    <p:sldId id="273" r:id="rId51"/>
    <p:sldId id="274" r:id="rId52"/>
    <p:sldId id="275" r:id="rId53"/>
    <p:sldId id="276" r:id="rId54"/>
    <p:sldId id="277" r:id="rId55"/>
    <p:sldId id="278"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4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F89BE-5BDA-6C49-BBFB-969D22E8B657}" type="doc">
      <dgm:prSet loTypeId="urn:microsoft.com/office/officeart/2005/8/layout/venn1" loCatId="" qsTypeId="urn:microsoft.com/office/officeart/2005/8/quickstyle/simple4" qsCatId="simple" csTypeId="urn:microsoft.com/office/officeart/2005/8/colors/accent1_2" csCatId="accent1" phldr="1"/>
      <dgm:spPr/>
    </dgm:pt>
    <dgm:pt modelId="{1FC6BBDB-0153-4548-AB0A-266FB28ECD86}">
      <dgm:prSet phldrT="[Text]"/>
      <dgm:spPr/>
      <dgm:t>
        <a:bodyPr/>
        <a:lstStyle/>
        <a:p>
          <a:r>
            <a:rPr lang="en-US" dirty="0" smtClean="0"/>
            <a:t>Content knowledge</a:t>
          </a:r>
          <a:endParaRPr lang="en-US" dirty="0"/>
        </a:p>
      </dgm:t>
    </dgm:pt>
    <dgm:pt modelId="{886E6AA2-FE4F-324E-95B7-3EB13CA07BB5}" type="parTrans" cxnId="{AE5954A0-F876-EA4D-83AD-7618D1610875}">
      <dgm:prSet/>
      <dgm:spPr/>
      <dgm:t>
        <a:bodyPr/>
        <a:lstStyle/>
        <a:p>
          <a:endParaRPr lang="en-US"/>
        </a:p>
      </dgm:t>
    </dgm:pt>
    <dgm:pt modelId="{2696FEC4-7785-934A-BAB8-52688F057835}" type="sibTrans" cxnId="{AE5954A0-F876-EA4D-83AD-7618D1610875}">
      <dgm:prSet/>
      <dgm:spPr/>
      <dgm:t>
        <a:bodyPr/>
        <a:lstStyle/>
        <a:p>
          <a:endParaRPr lang="en-US"/>
        </a:p>
      </dgm:t>
    </dgm:pt>
    <dgm:pt modelId="{DFB5D6BF-4F07-5643-A075-EBF85A084715}">
      <dgm:prSet phldrT="[Text]"/>
      <dgm:spPr/>
      <dgm:t>
        <a:bodyPr/>
        <a:lstStyle/>
        <a:p>
          <a:r>
            <a:rPr lang="en-US" dirty="0" smtClean="0"/>
            <a:t>Pedagogical knowledge</a:t>
          </a:r>
          <a:endParaRPr lang="en-US" dirty="0"/>
        </a:p>
      </dgm:t>
    </dgm:pt>
    <dgm:pt modelId="{CE0B6608-9134-1F43-A699-36D0A96E3AF8}" type="parTrans" cxnId="{94F8E32B-F2A4-3B47-9B1C-3271F74C1DB8}">
      <dgm:prSet/>
      <dgm:spPr/>
      <dgm:t>
        <a:bodyPr/>
        <a:lstStyle/>
        <a:p>
          <a:endParaRPr lang="en-US"/>
        </a:p>
      </dgm:t>
    </dgm:pt>
    <dgm:pt modelId="{940B6842-677B-854B-81C3-554BB087B5E9}" type="sibTrans" cxnId="{94F8E32B-F2A4-3B47-9B1C-3271F74C1DB8}">
      <dgm:prSet/>
      <dgm:spPr/>
      <dgm:t>
        <a:bodyPr/>
        <a:lstStyle/>
        <a:p>
          <a:endParaRPr lang="en-US"/>
        </a:p>
      </dgm:t>
    </dgm:pt>
    <dgm:pt modelId="{E10F7E2B-A481-5E44-8E4F-C125BFA97E37}">
      <dgm:prSet phldrT="[Text]"/>
      <dgm:spPr/>
      <dgm:t>
        <a:bodyPr/>
        <a:lstStyle/>
        <a:p>
          <a:r>
            <a:rPr lang="en-US" dirty="0" smtClean="0"/>
            <a:t>Technological knowledge</a:t>
          </a:r>
          <a:endParaRPr lang="en-US" dirty="0"/>
        </a:p>
      </dgm:t>
    </dgm:pt>
    <dgm:pt modelId="{744B90AD-CE37-954A-84EE-7C77DDE41E0D}" type="parTrans" cxnId="{64FC9E93-7558-9947-B626-F6DF3612F093}">
      <dgm:prSet/>
      <dgm:spPr/>
      <dgm:t>
        <a:bodyPr/>
        <a:lstStyle/>
        <a:p>
          <a:endParaRPr lang="en-US"/>
        </a:p>
      </dgm:t>
    </dgm:pt>
    <dgm:pt modelId="{76AE953C-3735-CC4B-B164-88EC94D02C2A}" type="sibTrans" cxnId="{64FC9E93-7558-9947-B626-F6DF3612F093}">
      <dgm:prSet/>
      <dgm:spPr/>
      <dgm:t>
        <a:bodyPr/>
        <a:lstStyle/>
        <a:p>
          <a:endParaRPr lang="en-US"/>
        </a:p>
      </dgm:t>
    </dgm:pt>
    <dgm:pt modelId="{08147E5A-B710-0B42-BC52-A4219EC83342}" type="pres">
      <dgm:prSet presAssocID="{9F1F89BE-5BDA-6C49-BBFB-969D22E8B657}" presName="compositeShape" presStyleCnt="0">
        <dgm:presLayoutVars>
          <dgm:chMax val="7"/>
          <dgm:dir/>
          <dgm:resizeHandles val="exact"/>
        </dgm:presLayoutVars>
      </dgm:prSet>
      <dgm:spPr/>
    </dgm:pt>
    <dgm:pt modelId="{3450FAC4-BF1D-8C40-B4E8-6BFBDC705135}" type="pres">
      <dgm:prSet presAssocID="{1FC6BBDB-0153-4548-AB0A-266FB28ECD86}" presName="circ1" presStyleLbl="vennNode1" presStyleIdx="0" presStyleCnt="3"/>
      <dgm:spPr/>
      <dgm:t>
        <a:bodyPr/>
        <a:lstStyle/>
        <a:p>
          <a:endParaRPr lang="en-US"/>
        </a:p>
      </dgm:t>
    </dgm:pt>
    <dgm:pt modelId="{65D97AAA-33BC-FD44-90BE-F22E081B6440}" type="pres">
      <dgm:prSet presAssocID="{1FC6BBDB-0153-4548-AB0A-266FB28ECD86}" presName="circ1Tx" presStyleLbl="revTx" presStyleIdx="0" presStyleCnt="0">
        <dgm:presLayoutVars>
          <dgm:chMax val="0"/>
          <dgm:chPref val="0"/>
          <dgm:bulletEnabled val="1"/>
        </dgm:presLayoutVars>
      </dgm:prSet>
      <dgm:spPr/>
      <dgm:t>
        <a:bodyPr/>
        <a:lstStyle/>
        <a:p>
          <a:endParaRPr lang="en-US"/>
        </a:p>
      </dgm:t>
    </dgm:pt>
    <dgm:pt modelId="{7BD276A9-A71B-3740-B83C-4B42F649D7BA}" type="pres">
      <dgm:prSet presAssocID="{DFB5D6BF-4F07-5643-A075-EBF85A084715}" presName="circ2" presStyleLbl="vennNode1" presStyleIdx="1" presStyleCnt="3" custLinFactNeighborX="-6150" custLinFactNeighborY="36278"/>
      <dgm:spPr/>
      <dgm:t>
        <a:bodyPr/>
        <a:lstStyle/>
        <a:p>
          <a:endParaRPr lang="en-US"/>
        </a:p>
      </dgm:t>
    </dgm:pt>
    <dgm:pt modelId="{3B33A9DB-AF2A-EB4B-A9DC-CA8144F164B7}" type="pres">
      <dgm:prSet presAssocID="{DFB5D6BF-4F07-5643-A075-EBF85A084715}" presName="circ2Tx" presStyleLbl="revTx" presStyleIdx="0" presStyleCnt="0">
        <dgm:presLayoutVars>
          <dgm:chMax val="0"/>
          <dgm:chPref val="0"/>
          <dgm:bulletEnabled val="1"/>
        </dgm:presLayoutVars>
      </dgm:prSet>
      <dgm:spPr/>
      <dgm:t>
        <a:bodyPr/>
        <a:lstStyle/>
        <a:p>
          <a:endParaRPr lang="en-US"/>
        </a:p>
      </dgm:t>
    </dgm:pt>
    <dgm:pt modelId="{92302407-1FEE-BF4A-9FFB-3F26B0644B13}" type="pres">
      <dgm:prSet presAssocID="{E10F7E2B-A481-5E44-8E4F-C125BFA97E37}" presName="circ3" presStyleLbl="vennNode1" presStyleIdx="2" presStyleCnt="3"/>
      <dgm:spPr/>
      <dgm:t>
        <a:bodyPr/>
        <a:lstStyle/>
        <a:p>
          <a:endParaRPr lang="en-US"/>
        </a:p>
      </dgm:t>
    </dgm:pt>
    <dgm:pt modelId="{7A95BE1C-3687-D24F-BA59-992F9D88DDCE}" type="pres">
      <dgm:prSet presAssocID="{E10F7E2B-A481-5E44-8E4F-C125BFA97E37}" presName="circ3Tx" presStyleLbl="revTx" presStyleIdx="0" presStyleCnt="0">
        <dgm:presLayoutVars>
          <dgm:chMax val="0"/>
          <dgm:chPref val="0"/>
          <dgm:bulletEnabled val="1"/>
        </dgm:presLayoutVars>
      </dgm:prSet>
      <dgm:spPr/>
      <dgm:t>
        <a:bodyPr/>
        <a:lstStyle/>
        <a:p>
          <a:endParaRPr lang="en-US"/>
        </a:p>
      </dgm:t>
    </dgm:pt>
  </dgm:ptLst>
  <dgm:cxnLst>
    <dgm:cxn modelId="{64FC9E93-7558-9947-B626-F6DF3612F093}" srcId="{9F1F89BE-5BDA-6C49-BBFB-969D22E8B657}" destId="{E10F7E2B-A481-5E44-8E4F-C125BFA97E37}" srcOrd="2" destOrd="0" parTransId="{744B90AD-CE37-954A-84EE-7C77DDE41E0D}" sibTransId="{76AE953C-3735-CC4B-B164-88EC94D02C2A}"/>
    <dgm:cxn modelId="{C423F7D5-22CB-F94C-BF7C-41E7AC29C7C3}" type="presOf" srcId="{DFB5D6BF-4F07-5643-A075-EBF85A084715}" destId="{7BD276A9-A71B-3740-B83C-4B42F649D7BA}" srcOrd="0" destOrd="0" presId="urn:microsoft.com/office/officeart/2005/8/layout/venn1"/>
    <dgm:cxn modelId="{94F8E32B-F2A4-3B47-9B1C-3271F74C1DB8}" srcId="{9F1F89BE-5BDA-6C49-BBFB-969D22E8B657}" destId="{DFB5D6BF-4F07-5643-A075-EBF85A084715}" srcOrd="1" destOrd="0" parTransId="{CE0B6608-9134-1F43-A699-36D0A96E3AF8}" sibTransId="{940B6842-677B-854B-81C3-554BB087B5E9}"/>
    <dgm:cxn modelId="{FFF79B5F-BB8E-C347-935D-1F947379D558}" type="presOf" srcId="{1FC6BBDB-0153-4548-AB0A-266FB28ECD86}" destId="{3450FAC4-BF1D-8C40-B4E8-6BFBDC705135}" srcOrd="0" destOrd="0" presId="urn:microsoft.com/office/officeart/2005/8/layout/venn1"/>
    <dgm:cxn modelId="{BE53CE45-252D-BD40-9E60-E6FE717B3AD3}" type="presOf" srcId="{DFB5D6BF-4F07-5643-A075-EBF85A084715}" destId="{3B33A9DB-AF2A-EB4B-A9DC-CA8144F164B7}" srcOrd="1" destOrd="0" presId="urn:microsoft.com/office/officeart/2005/8/layout/venn1"/>
    <dgm:cxn modelId="{7DA412CA-20FD-2643-B6CB-496983F4C67E}" type="presOf" srcId="{E10F7E2B-A481-5E44-8E4F-C125BFA97E37}" destId="{92302407-1FEE-BF4A-9FFB-3F26B0644B13}" srcOrd="0" destOrd="0" presId="urn:microsoft.com/office/officeart/2005/8/layout/venn1"/>
    <dgm:cxn modelId="{AE5954A0-F876-EA4D-83AD-7618D1610875}" srcId="{9F1F89BE-5BDA-6C49-BBFB-969D22E8B657}" destId="{1FC6BBDB-0153-4548-AB0A-266FB28ECD86}" srcOrd="0" destOrd="0" parTransId="{886E6AA2-FE4F-324E-95B7-3EB13CA07BB5}" sibTransId="{2696FEC4-7785-934A-BAB8-52688F057835}"/>
    <dgm:cxn modelId="{1A718E72-DD14-E949-9A40-8C0A868BE7F4}" type="presOf" srcId="{9F1F89BE-5BDA-6C49-BBFB-969D22E8B657}" destId="{08147E5A-B710-0B42-BC52-A4219EC83342}" srcOrd="0" destOrd="0" presId="urn:microsoft.com/office/officeart/2005/8/layout/venn1"/>
    <dgm:cxn modelId="{576A31CA-6EAF-EA48-9810-5B797173CCAE}" type="presOf" srcId="{E10F7E2B-A481-5E44-8E4F-C125BFA97E37}" destId="{7A95BE1C-3687-D24F-BA59-992F9D88DDCE}" srcOrd="1" destOrd="0" presId="urn:microsoft.com/office/officeart/2005/8/layout/venn1"/>
    <dgm:cxn modelId="{F57118C3-2A96-A64D-A357-331C80642727}" type="presOf" srcId="{1FC6BBDB-0153-4548-AB0A-266FB28ECD86}" destId="{65D97AAA-33BC-FD44-90BE-F22E081B6440}" srcOrd="1" destOrd="0" presId="urn:microsoft.com/office/officeart/2005/8/layout/venn1"/>
    <dgm:cxn modelId="{E32D8228-6D4A-2643-AFB2-F6252BC29B7B}" type="presParOf" srcId="{08147E5A-B710-0B42-BC52-A4219EC83342}" destId="{3450FAC4-BF1D-8C40-B4E8-6BFBDC705135}" srcOrd="0" destOrd="0" presId="urn:microsoft.com/office/officeart/2005/8/layout/venn1"/>
    <dgm:cxn modelId="{DE0462BF-6DC3-EE42-B447-66245D81A16E}" type="presParOf" srcId="{08147E5A-B710-0B42-BC52-A4219EC83342}" destId="{65D97AAA-33BC-FD44-90BE-F22E081B6440}" srcOrd="1" destOrd="0" presId="urn:microsoft.com/office/officeart/2005/8/layout/venn1"/>
    <dgm:cxn modelId="{65ED6174-A323-1D41-B6AC-03316EB0A613}" type="presParOf" srcId="{08147E5A-B710-0B42-BC52-A4219EC83342}" destId="{7BD276A9-A71B-3740-B83C-4B42F649D7BA}" srcOrd="2" destOrd="0" presId="urn:microsoft.com/office/officeart/2005/8/layout/venn1"/>
    <dgm:cxn modelId="{0F1D571A-A138-C34C-BD2F-1AA4E8894620}" type="presParOf" srcId="{08147E5A-B710-0B42-BC52-A4219EC83342}" destId="{3B33A9DB-AF2A-EB4B-A9DC-CA8144F164B7}" srcOrd="3" destOrd="0" presId="urn:microsoft.com/office/officeart/2005/8/layout/venn1"/>
    <dgm:cxn modelId="{476DD33A-99BF-CE43-865A-50900F15FB16}" type="presParOf" srcId="{08147E5A-B710-0B42-BC52-A4219EC83342}" destId="{92302407-1FEE-BF4A-9FFB-3F26B0644B13}" srcOrd="4" destOrd="0" presId="urn:microsoft.com/office/officeart/2005/8/layout/venn1"/>
    <dgm:cxn modelId="{7F37FE72-4E73-714B-87B8-8236340F8777}" type="presParOf" srcId="{08147E5A-B710-0B42-BC52-A4219EC83342}" destId="{7A95BE1C-3687-D24F-BA59-992F9D88DDC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3C89EA-9212-A54B-8034-C567A46B0244}" type="doc">
      <dgm:prSet loTypeId="urn:microsoft.com/office/officeart/2005/8/layout/cycle3" loCatId="" qsTypeId="urn:microsoft.com/office/officeart/2005/8/quickstyle/simple4" qsCatId="simple" csTypeId="urn:microsoft.com/office/officeart/2005/8/colors/accent1_2" csCatId="accent1" phldr="1"/>
      <dgm:spPr/>
      <dgm:t>
        <a:bodyPr/>
        <a:lstStyle/>
        <a:p>
          <a:endParaRPr lang="en-US"/>
        </a:p>
      </dgm:t>
    </dgm:pt>
    <dgm:pt modelId="{7F49BAB2-8750-714E-84D7-90EAAB12D8DD}">
      <dgm:prSet phldrT="[Text]"/>
      <dgm:spPr/>
      <dgm:t>
        <a:bodyPr/>
        <a:lstStyle/>
        <a:p>
          <a:r>
            <a:rPr lang="en-US" dirty="0" smtClean="0"/>
            <a:t>INTRODUCTIO OF THEME</a:t>
          </a:r>
          <a:endParaRPr lang="en-US" dirty="0"/>
        </a:p>
      </dgm:t>
    </dgm:pt>
    <dgm:pt modelId="{3CD8D0F5-0CE8-0746-A116-D09FB61A4D42}" type="parTrans" cxnId="{C0A40202-1391-9442-902D-BBD2068CC0C5}">
      <dgm:prSet/>
      <dgm:spPr/>
      <dgm:t>
        <a:bodyPr/>
        <a:lstStyle/>
        <a:p>
          <a:endParaRPr lang="en-US"/>
        </a:p>
      </dgm:t>
    </dgm:pt>
    <dgm:pt modelId="{06FF6FAF-F786-724E-9B0B-225D468D8368}" type="sibTrans" cxnId="{C0A40202-1391-9442-902D-BBD2068CC0C5}">
      <dgm:prSet/>
      <dgm:spPr/>
      <dgm:t>
        <a:bodyPr/>
        <a:lstStyle/>
        <a:p>
          <a:endParaRPr lang="en-US"/>
        </a:p>
      </dgm:t>
    </dgm:pt>
    <dgm:pt modelId="{CC05F158-E645-694F-8993-46F5A6A5F2A5}">
      <dgm:prSet phldrT="[Text]"/>
      <dgm:spPr/>
      <dgm:t>
        <a:bodyPr/>
        <a:lstStyle/>
        <a:p>
          <a:r>
            <a:rPr lang="en-US" dirty="0" smtClean="0"/>
            <a:t>CHALLENGE</a:t>
          </a:r>
          <a:endParaRPr lang="en-US" dirty="0"/>
        </a:p>
      </dgm:t>
    </dgm:pt>
    <dgm:pt modelId="{98B59153-92CC-8144-B485-059CABA1AEA4}" type="parTrans" cxnId="{6725D5DD-F56F-6944-B25C-1CBB3D3B3F1B}">
      <dgm:prSet/>
      <dgm:spPr/>
      <dgm:t>
        <a:bodyPr/>
        <a:lstStyle/>
        <a:p>
          <a:endParaRPr lang="en-US"/>
        </a:p>
      </dgm:t>
    </dgm:pt>
    <dgm:pt modelId="{1794C86D-C26E-5845-8DF7-6989F38EA881}" type="sibTrans" cxnId="{6725D5DD-F56F-6944-B25C-1CBB3D3B3F1B}">
      <dgm:prSet/>
      <dgm:spPr/>
      <dgm:t>
        <a:bodyPr/>
        <a:lstStyle/>
        <a:p>
          <a:endParaRPr lang="en-US"/>
        </a:p>
      </dgm:t>
    </dgm:pt>
    <dgm:pt modelId="{0329855B-E00F-8545-A027-F3FE4FD8FA5F}">
      <dgm:prSet phldrT="[Text]"/>
      <dgm:spPr/>
      <dgm:t>
        <a:bodyPr/>
        <a:lstStyle/>
        <a:p>
          <a:r>
            <a:rPr lang="en-US" dirty="0" smtClean="0"/>
            <a:t>EXPLORE</a:t>
          </a:r>
          <a:endParaRPr lang="en-US" dirty="0"/>
        </a:p>
      </dgm:t>
    </dgm:pt>
    <dgm:pt modelId="{3F844F10-F400-9242-8E42-C9105FADB28E}" type="parTrans" cxnId="{61591442-94DC-1049-ACAF-B9CFFB5D2C9E}">
      <dgm:prSet/>
      <dgm:spPr/>
      <dgm:t>
        <a:bodyPr/>
        <a:lstStyle/>
        <a:p>
          <a:endParaRPr lang="en-US"/>
        </a:p>
      </dgm:t>
    </dgm:pt>
    <dgm:pt modelId="{D2E46B21-77C2-2E42-A2BC-069437B74AB2}" type="sibTrans" cxnId="{61591442-94DC-1049-ACAF-B9CFFB5D2C9E}">
      <dgm:prSet/>
      <dgm:spPr/>
      <dgm:t>
        <a:bodyPr/>
        <a:lstStyle/>
        <a:p>
          <a:endParaRPr lang="en-US"/>
        </a:p>
      </dgm:t>
    </dgm:pt>
    <dgm:pt modelId="{50C13190-076F-324C-B6BB-5C49553A1043}">
      <dgm:prSet phldrT="[Text]"/>
      <dgm:spPr/>
      <dgm:t>
        <a:bodyPr/>
        <a:lstStyle/>
        <a:p>
          <a:r>
            <a:rPr lang="en-US" dirty="0" smtClean="0"/>
            <a:t>ANALYSE</a:t>
          </a:r>
          <a:endParaRPr lang="en-US" dirty="0"/>
        </a:p>
      </dgm:t>
    </dgm:pt>
    <dgm:pt modelId="{3A68F215-A64C-3A44-89AD-CD9DC1223D6B}" type="parTrans" cxnId="{035947AB-F3D2-DC48-BAC3-39BF1C0FEDA7}">
      <dgm:prSet/>
      <dgm:spPr/>
      <dgm:t>
        <a:bodyPr/>
        <a:lstStyle/>
        <a:p>
          <a:endParaRPr lang="en-US"/>
        </a:p>
      </dgm:t>
    </dgm:pt>
    <dgm:pt modelId="{D2DD5C09-69D1-3F45-955C-F1688C6DA12A}" type="sibTrans" cxnId="{035947AB-F3D2-DC48-BAC3-39BF1C0FEDA7}">
      <dgm:prSet/>
      <dgm:spPr/>
      <dgm:t>
        <a:bodyPr/>
        <a:lstStyle/>
        <a:p>
          <a:endParaRPr lang="en-US"/>
        </a:p>
      </dgm:t>
    </dgm:pt>
    <dgm:pt modelId="{959AC374-3556-C245-8E1E-E2366352239A}">
      <dgm:prSet phldrT="[Text]"/>
      <dgm:spPr/>
      <dgm:t>
        <a:bodyPr/>
        <a:lstStyle/>
        <a:p>
          <a:r>
            <a:rPr lang="en-US" dirty="0" smtClean="0"/>
            <a:t>CONCLUDE</a:t>
          </a:r>
          <a:endParaRPr lang="en-US" dirty="0"/>
        </a:p>
      </dgm:t>
    </dgm:pt>
    <dgm:pt modelId="{D5E2CF85-8F1E-764F-A0EC-AC4A8CCF1CB9}" type="parTrans" cxnId="{D90C6D9C-15ED-4443-B094-57407F5F80C3}">
      <dgm:prSet/>
      <dgm:spPr/>
      <dgm:t>
        <a:bodyPr/>
        <a:lstStyle/>
        <a:p>
          <a:endParaRPr lang="en-US"/>
        </a:p>
      </dgm:t>
    </dgm:pt>
    <dgm:pt modelId="{ADAEE341-153E-8B4A-9170-07E14D3F6E88}" type="sibTrans" cxnId="{D90C6D9C-15ED-4443-B094-57407F5F80C3}">
      <dgm:prSet/>
      <dgm:spPr/>
      <dgm:t>
        <a:bodyPr/>
        <a:lstStyle/>
        <a:p>
          <a:endParaRPr lang="en-US"/>
        </a:p>
      </dgm:t>
    </dgm:pt>
    <dgm:pt modelId="{E3B5B32B-F6A5-E946-B5E5-E35B82E30308}" type="pres">
      <dgm:prSet presAssocID="{FB3C89EA-9212-A54B-8034-C567A46B0244}" presName="Name0" presStyleCnt="0">
        <dgm:presLayoutVars>
          <dgm:dir/>
          <dgm:resizeHandles val="exact"/>
        </dgm:presLayoutVars>
      </dgm:prSet>
      <dgm:spPr/>
      <dgm:t>
        <a:bodyPr/>
        <a:lstStyle/>
        <a:p>
          <a:endParaRPr lang="en-US"/>
        </a:p>
      </dgm:t>
    </dgm:pt>
    <dgm:pt modelId="{DA4B07EA-55FF-FF46-AA16-F8A0B6651F05}" type="pres">
      <dgm:prSet presAssocID="{FB3C89EA-9212-A54B-8034-C567A46B0244}" presName="cycle" presStyleCnt="0"/>
      <dgm:spPr/>
    </dgm:pt>
    <dgm:pt modelId="{CDD643A4-07DF-3547-ADDC-46D70B2BFCE3}" type="pres">
      <dgm:prSet presAssocID="{7F49BAB2-8750-714E-84D7-90EAAB12D8DD}" presName="nodeFirstNode" presStyleLbl="node1" presStyleIdx="0" presStyleCnt="5">
        <dgm:presLayoutVars>
          <dgm:bulletEnabled val="1"/>
        </dgm:presLayoutVars>
      </dgm:prSet>
      <dgm:spPr/>
      <dgm:t>
        <a:bodyPr/>
        <a:lstStyle/>
        <a:p>
          <a:endParaRPr lang="en-US"/>
        </a:p>
      </dgm:t>
    </dgm:pt>
    <dgm:pt modelId="{3FA921DB-13CF-DF47-8D20-28A8D0317C00}" type="pres">
      <dgm:prSet presAssocID="{06FF6FAF-F786-724E-9B0B-225D468D8368}" presName="sibTransFirstNode" presStyleLbl="bgShp" presStyleIdx="0" presStyleCnt="1"/>
      <dgm:spPr/>
      <dgm:t>
        <a:bodyPr/>
        <a:lstStyle/>
        <a:p>
          <a:endParaRPr lang="en-US"/>
        </a:p>
      </dgm:t>
    </dgm:pt>
    <dgm:pt modelId="{4684DD84-D357-504A-BAAE-868AC048EB68}" type="pres">
      <dgm:prSet presAssocID="{CC05F158-E645-694F-8993-46F5A6A5F2A5}" presName="nodeFollowingNodes" presStyleLbl="node1" presStyleIdx="1" presStyleCnt="5">
        <dgm:presLayoutVars>
          <dgm:bulletEnabled val="1"/>
        </dgm:presLayoutVars>
      </dgm:prSet>
      <dgm:spPr/>
      <dgm:t>
        <a:bodyPr/>
        <a:lstStyle/>
        <a:p>
          <a:endParaRPr lang="en-US"/>
        </a:p>
      </dgm:t>
    </dgm:pt>
    <dgm:pt modelId="{A6BA8C11-92EB-E544-A1B2-47359B6DCD20}" type="pres">
      <dgm:prSet presAssocID="{0329855B-E00F-8545-A027-F3FE4FD8FA5F}" presName="nodeFollowingNodes" presStyleLbl="node1" presStyleIdx="2" presStyleCnt="5">
        <dgm:presLayoutVars>
          <dgm:bulletEnabled val="1"/>
        </dgm:presLayoutVars>
      </dgm:prSet>
      <dgm:spPr/>
      <dgm:t>
        <a:bodyPr/>
        <a:lstStyle/>
        <a:p>
          <a:endParaRPr lang="en-US"/>
        </a:p>
      </dgm:t>
    </dgm:pt>
    <dgm:pt modelId="{67E3C480-D8E0-FA43-B4E2-18077511C5F0}" type="pres">
      <dgm:prSet presAssocID="{50C13190-076F-324C-B6BB-5C49553A1043}" presName="nodeFollowingNodes" presStyleLbl="node1" presStyleIdx="3" presStyleCnt="5">
        <dgm:presLayoutVars>
          <dgm:bulletEnabled val="1"/>
        </dgm:presLayoutVars>
      </dgm:prSet>
      <dgm:spPr/>
      <dgm:t>
        <a:bodyPr/>
        <a:lstStyle/>
        <a:p>
          <a:endParaRPr lang="en-US"/>
        </a:p>
      </dgm:t>
    </dgm:pt>
    <dgm:pt modelId="{E59F8E90-1172-7B40-85CF-FED3B02C7951}" type="pres">
      <dgm:prSet presAssocID="{959AC374-3556-C245-8E1E-E2366352239A}" presName="nodeFollowingNodes" presStyleLbl="node1" presStyleIdx="4" presStyleCnt="5">
        <dgm:presLayoutVars>
          <dgm:bulletEnabled val="1"/>
        </dgm:presLayoutVars>
      </dgm:prSet>
      <dgm:spPr/>
      <dgm:t>
        <a:bodyPr/>
        <a:lstStyle/>
        <a:p>
          <a:endParaRPr lang="en-US"/>
        </a:p>
      </dgm:t>
    </dgm:pt>
  </dgm:ptLst>
  <dgm:cxnLst>
    <dgm:cxn modelId="{D90C6D9C-15ED-4443-B094-57407F5F80C3}" srcId="{FB3C89EA-9212-A54B-8034-C567A46B0244}" destId="{959AC374-3556-C245-8E1E-E2366352239A}" srcOrd="4" destOrd="0" parTransId="{D5E2CF85-8F1E-764F-A0EC-AC4A8CCF1CB9}" sibTransId="{ADAEE341-153E-8B4A-9170-07E14D3F6E88}"/>
    <dgm:cxn modelId="{824A6FD3-6C8A-234D-A76A-96798E68D74D}" type="presOf" srcId="{06FF6FAF-F786-724E-9B0B-225D468D8368}" destId="{3FA921DB-13CF-DF47-8D20-28A8D0317C00}" srcOrd="0" destOrd="0" presId="urn:microsoft.com/office/officeart/2005/8/layout/cycle3"/>
    <dgm:cxn modelId="{921E5F20-3875-2A40-8C61-613D126EEC84}" type="presOf" srcId="{0329855B-E00F-8545-A027-F3FE4FD8FA5F}" destId="{A6BA8C11-92EB-E544-A1B2-47359B6DCD20}" srcOrd="0" destOrd="0" presId="urn:microsoft.com/office/officeart/2005/8/layout/cycle3"/>
    <dgm:cxn modelId="{DB829DBE-BAB9-8246-A478-01A29F3391F2}" type="presOf" srcId="{CC05F158-E645-694F-8993-46F5A6A5F2A5}" destId="{4684DD84-D357-504A-BAAE-868AC048EB68}" srcOrd="0" destOrd="0" presId="urn:microsoft.com/office/officeart/2005/8/layout/cycle3"/>
    <dgm:cxn modelId="{C0A40202-1391-9442-902D-BBD2068CC0C5}" srcId="{FB3C89EA-9212-A54B-8034-C567A46B0244}" destId="{7F49BAB2-8750-714E-84D7-90EAAB12D8DD}" srcOrd="0" destOrd="0" parTransId="{3CD8D0F5-0CE8-0746-A116-D09FB61A4D42}" sibTransId="{06FF6FAF-F786-724E-9B0B-225D468D8368}"/>
    <dgm:cxn modelId="{61591442-94DC-1049-ACAF-B9CFFB5D2C9E}" srcId="{FB3C89EA-9212-A54B-8034-C567A46B0244}" destId="{0329855B-E00F-8545-A027-F3FE4FD8FA5F}" srcOrd="2" destOrd="0" parTransId="{3F844F10-F400-9242-8E42-C9105FADB28E}" sibTransId="{D2E46B21-77C2-2E42-A2BC-069437B74AB2}"/>
    <dgm:cxn modelId="{43A6B6B9-38BD-E142-9999-47708258027D}" type="presOf" srcId="{959AC374-3556-C245-8E1E-E2366352239A}" destId="{E59F8E90-1172-7B40-85CF-FED3B02C7951}" srcOrd="0" destOrd="0" presId="urn:microsoft.com/office/officeart/2005/8/layout/cycle3"/>
    <dgm:cxn modelId="{F0DCA37D-51EA-FA47-8DB9-C2DC88B99239}" type="presOf" srcId="{7F49BAB2-8750-714E-84D7-90EAAB12D8DD}" destId="{CDD643A4-07DF-3547-ADDC-46D70B2BFCE3}" srcOrd="0" destOrd="0" presId="urn:microsoft.com/office/officeart/2005/8/layout/cycle3"/>
    <dgm:cxn modelId="{6725D5DD-F56F-6944-B25C-1CBB3D3B3F1B}" srcId="{FB3C89EA-9212-A54B-8034-C567A46B0244}" destId="{CC05F158-E645-694F-8993-46F5A6A5F2A5}" srcOrd="1" destOrd="0" parTransId="{98B59153-92CC-8144-B485-059CABA1AEA4}" sibTransId="{1794C86D-C26E-5845-8DF7-6989F38EA881}"/>
    <dgm:cxn modelId="{035947AB-F3D2-DC48-BAC3-39BF1C0FEDA7}" srcId="{FB3C89EA-9212-A54B-8034-C567A46B0244}" destId="{50C13190-076F-324C-B6BB-5C49553A1043}" srcOrd="3" destOrd="0" parTransId="{3A68F215-A64C-3A44-89AD-CD9DC1223D6B}" sibTransId="{D2DD5C09-69D1-3F45-955C-F1688C6DA12A}"/>
    <dgm:cxn modelId="{91CBD99F-2A93-014A-9054-371D3B8AFA7B}" type="presOf" srcId="{50C13190-076F-324C-B6BB-5C49553A1043}" destId="{67E3C480-D8E0-FA43-B4E2-18077511C5F0}" srcOrd="0" destOrd="0" presId="urn:microsoft.com/office/officeart/2005/8/layout/cycle3"/>
    <dgm:cxn modelId="{EDDDDB78-E782-1F4D-B232-A82161E55FAC}" type="presOf" srcId="{FB3C89EA-9212-A54B-8034-C567A46B0244}" destId="{E3B5B32B-F6A5-E946-B5E5-E35B82E30308}" srcOrd="0" destOrd="0" presId="urn:microsoft.com/office/officeart/2005/8/layout/cycle3"/>
    <dgm:cxn modelId="{35386083-3481-114C-A2EC-F5292AC3B0CD}" type="presParOf" srcId="{E3B5B32B-F6A5-E946-B5E5-E35B82E30308}" destId="{DA4B07EA-55FF-FF46-AA16-F8A0B6651F05}" srcOrd="0" destOrd="0" presId="urn:microsoft.com/office/officeart/2005/8/layout/cycle3"/>
    <dgm:cxn modelId="{B35DDDD4-AEDA-1843-9309-670DC77D9F58}" type="presParOf" srcId="{DA4B07EA-55FF-FF46-AA16-F8A0B6651F05}" destId="{CDD643A4-07DF-3547-ADDC-46D70B2BFCE3}" srcOrd="0" destOrd="0" presId="urn:microsoft.com/office/officeart/2005/8/layout/cycle3"/>
    <dgm:cxn modelId="{48D78845-5B61-654F-92C6-58418A635AC5}" type="presParOf" srcId="{DA4B07EA-55FF-FF46-AA16-F8A0B6651F05}" destId="{3FA921DB-13CF-DF47-8D20-28A8D0317C00}" srcOrd="1" destOrd="0" presId="urn:microsoft.com/office/officeart/2005/8/layout/cycle3"/>
    <dgm:cxn modelId="{12E567DA-FEEB-4E4C-A5AB-57E7BF2EAD1A}" type="presParOf" srcId="{DA4B07EA-55FF-FF46-AA16-F8A0B6651F05}" destId="{4684DD84-D357-504A-BAAE-868AC048EB68}" srcOrd="2" destOrd="0" presId="urn:microsoft.com/office/officeart/2005/8/layout/cycle3"/>
    <dgm:cxn modelId="{3F1B3C71-8826-B843-9145-509C2F6C50E9}" type="presParOf" srcId="{DA4B07EA-55FF-FF46-AA16-F8A0B6651F05}" destId="{A6BA8C11-92EB-E544-A1B2-47359B6DCD20}" srcOrd="3" destOrd="0" presId="urn:microsoft.com/office/officeart/2005/8/layout/cycle3"/>
    <dgm:cxn modelId="{2BC0E11C-7C54-9441-9DB1-1670078BD2BE}" type="presParOf" srcId="{DA4B07EA-55FF-FF46-AA16-F8A0B6651F05}" destId="{67E3C480-D8E0-FA43-B4E2-18077511C5F0}" srcOrd="4" destOrd="0" presId="urn:microsoft.com/office/officeart/2005/8/layout/cycle3"/>
    <dgm:cxn modelId="{5087AD89-8C40-2C40-AE42-E4ADA3382D3D}" type="presParOf" srcId="{DA4B07EA-55FF-FF46-AA16-F8A0B6651F05}" destId="{E59F8E90-1172-7B40-85CF-FED3B02C7951}"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B4DAF-030D-024F-90DB-B4088E0FDBC7}"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41295911-5BA1-9F47-84AE-9600295F7DEA}">
      <dgm:prSet phldrT="[Text]"/>
      <dgm:spPr/>
      <dgm:t>
        <a:bodyPr/>
        <a:lstStyle/>
        <a:p>
          <a:r>
            <a:rPr lang="en-US" dirty="0" smtClean="0"/>
            <a:t>A need to know</a:t>
          </a:r>
          <a:endParaRPr lang="en-US" dirty="0"/>
        </a:p>
      </dgm:t>
    </dgm:pt>
    <dgm:pt modelId="{77E0F193-6F43-0144-A944-1629BD8CECCE}" type="parTrans" cxnId="{5010DC81-A7CD-A841-B0C7-A65D53024A59}">
      <dgm:prSet/>
      <dgm:spPr/>
      <dgm:t>
        <a:bodyPr/>
        <a:lstStyle/>
        <a:p>
          <a:endParaRPr lang="en-US"/>
        </a:p>
      </dgm:t>
    </dgm:pt>
    <dgm:pt modelId="{F1CADF12-50A8-A841-9FD3-EFDFE2085908}" type="sibTrans" cxnId="{5010DC81-A7CD-A841-B0C7-A65D53024A59}">
      <dgm:prSet/>
      <dgm:spPr/>
      <dgm:t>
        <a:bodyPr/>
        <a:lstStyle/>
        <a:p>
          <a:endParaRPr lang="en-US"/>
        </a:p>
      </dgm:t>
    </dgm:pt>
    <dgm:pt modelId="{EDACCF1F-52E8-FB45-87AF-979E5F130ADB}">
      <dgm:prSet phldrT="[Text]"/>
      <dgm:spPr/>
      <dgm:t>
        <a:bodyPr/>
        <a:lstStyle/>
        <a:p>
          <a:r>
            <a:rPr lang="en-US" dirty="0" smtClean="0"/>
            <a:t>Driving questions</a:t>
          </a:r>
          <a:endParaRPr lang="en-US" dirty="0"/>
        </a:p>
      </dgm:t>
    </dgm:pt>
    <dgm:pt modelId="{22A95603-AAFE-3549-97F5-CB547896F230}" type="parTrans" cxnId="{07325E1C-B73B-7F48-8830-572D6182E158}">
      <dgm:prSet/>
      <dgm:spPr/>
      <dgm:t>
        <a:bodyPr/>
        <a:lstStyle/>
        <a:p>
          <a:endParaRPr lang="en-US"/>
        </a:p>
      </dgm:t>
    </dgm:pt>
    <dgm:pt modelId="{E209D082-5BD2-1944-BF3D-FC775980448F}" type="sibTrans" cxnId="{07325E1C-B73B-7F48-8830-572D6182E158}">
      <dgm:prSet/>
      <dgm:spPr/>
      <dgm:t>
        <a:bodyPr/>
        <a:lstStyle/>
        <a:p>
          <a:endParaRPr lang="en-US"/>
        </a:p>
      </dgm:t>
    </dgm:pt>
    <dgm:pt modelId="{0EC3239D-E2A1-E44E-BA69-AB01CBD1980E}">
      <dgm:prSet phldrT="[Text]"/>
      <dgm:spPr/>
      <dgm:t>
        <a:bodyPr/>
        <a:lstStyle/>
        <a:p>
          <a:r>
            <a:rPr lang="en-US" dirty="0" smtClean="0"/>
            <a:t>Students choices	</a:t>
          </a:r>
          <a:endParaRPr lang="en-US" dirty="0"/>
        </a:p>
      </dgm:t>
    </dgm:pt>
    <dgm:pt modelId="{E807FF52-CE7F-9247-BFDF-8C73D1E224E8}" type="parTrans" cxnId="{8AB189FA-3F05-3345-AB26-7DFCB1D120D6}">
      <dgm:prSet/>
      <dgm:spPr/>
      <dgm:t>
        <a:bodyPr/>
        <a:lstStyle/>
        <a:p>
          <a:endParaRPr lang="en-US"/>
        </a:p>
      </dgm:t>
    </dgm:pt>
    <dgm:pt modelId="{8177F909-9447-AA4C-B6B3-57DCF1121086}" type="sibTrans" cxnId="{8AB189FA-3F05-3345-AB26-7DFCB1D120D6}">
      <dgm:prSet/>
      <dgm:spPr/>
      <dgm:t>
        <a:bodyPr/>
        <a:lstStyle/>
        <a:p>
          <a:endParaRPr lang="en-US"/>
        </a:p>
      </dgm:t>
    </dgm:pt>
    <dgm:pt modelId="{F7F5FA6C-42AD-E542-BE53-B925DBF87B01}">
      <dgm:prSet phldrT="[Text]"/>
      <dgm:spPr/>
      <dgm:t>
        <a:bodyPr/>
        <a:lstStyle/>
        <a:p>
          <a:r>
            <a:rPr lang="en-US" dirty="0" smtClean="0"/>
            <a:t>	21</a:t>
          </a:r>
          <a:r>
            <a:rPr lang="en-US" baseline="30000" dirty="0" smtClean="0"/>
            <a:t>st</a:t>
          </a:r>
          <a:r>
            <a:rPr lang="en-US" dirty="0" smtClean="0"/>
            <a:t> century skills</a:t>
          </a:r>
          <a:endParaRPr lang="en-US" dirty="0"/>
        </a:p>
      </dgm:t>
    </dgm:pt>
    <dgm:pt modelId="{10C45FCC-57EC-DE4A-AE29-8C8EECC4610C}" type="parTrans" cxnId="{3D5180C5-E212-4B42-AD9C-40D50C3D0061}">
      <dgm:prSet/>
      <dgm:spPr/>
      <dgm:t>
        <a:bodyPr/>
        <a:lstStyle/>
        <a:p>
          <a:endParaRPr lang="en-US"/>
        </a:p>
      </dgm:t>
    </dgm:pt>
    <dgm:pt modelId="{CF5791C2-148B-0A45-A79B-51248B1661E0}" type="sibTrans" cxnId="{3D5180C5-E212-4B42-AD9C-40D50C3D0061}">
      <dgm:prSet/>
      <dgm:spPr/>
      <dgm:t>
        <a:bodyPr/>
        <a:lstStyle/>
        <a:p>
          <a:endParaRPr lang="en-US"/>
        </a:p>
      </dgm:t>
    </dgm:pt>
    <dgm:pt modelId="{1216FF80-2121-A846-B81D-2D8697B6B288}">
      <dgm:prSet phldrT="[Text]"/>
      <dgm:spPr/>
      <dgm:t>
        <a:bodyPr/>
        <a:lstStyle/>
        <a:p>
          <a:r>
            <a:rPr lang="en-US" dirty="0" smtClean="0"/>
            <a:t>Inquiry and innovation</a:t>
          </a:r>
          <a:endParaRPr lang="en-US" dirty="0"/>
        </a:p>
      </dgm:t>
    </dgm:pt>
    <dgm:pt modelId="{AA520CBE-0506-7A41-A361-8834ECC37EE0}" type="parTrans" cxnId="{D78FED34-079D-4E49-A1DD-7BB697CAFE43}">
      <dgm:prSet/>
      <dgm:spPr/>
      <dgm:t>
        <a:bodyPr/>
        <a:lstStyle/>
        <a:p>
          <a:endParaRPr lang="en-US"/>
        </a:p>
      </dgm:t>
    </dgm:pt>
    <dgm:pt modelId="{F0035B04-13A7-F74C-9C1F-8D192C293AB0}" type="sibTrans" cxnId="{D78FED34-079D-4E49-A1DD-7BB697CAFE43}">
      <dgm:prSet/>
      <dgm:spPr/>
      <dgm:t>
        <a:bodyPr/>
        <a:lstStyle/>
        <a:p>
          <a:endParaRPr lang="en-US"/>
        </a:p>
      </dgm:t>
    </dgm:pt>
    <dgm:pt modelId="{03477E2A-5AC5-2140-8E3D-1EAEA6B9A258}">
      <dgm:prSet phldrT="[Text]"/>
      <dgm:spPr/>
      <dgm:t>
        <a:bodyPr/>
        <a:lstStyle/>
        <a:p>
          <a:r>
            <a:rPr lang="en-US" dirty="0" smtClean="0"/>
            <a:t>Feedback and revision</a:t>
          </a:r>
          <a:endParaRPr lang="en-US" dirty="0"/>
        </a:p>
      </dgm:t>
    </dgm:pt>
    <dgm:pt modelId="{24C6DB62-A0C4-3345-BC07-2D840D901286}" type="parTrans" cxnId="{39FC882D-C56A-124F-AEE5-CCC5B0A91D16}">
      <dgm:prSet/>
      <dgm:spPr/>
      <dgm:t>
        <a:bodyPr/>
        <a:lstStyle/>
        <a:p>
          <a:endParaRPr lang="en-US"/>
        </a:p>
      </dgm:t>
    </dgm:pt>
    <dgm:pt modelId="{45FD090D-464F-4143-A04F-E966558DAE85}" type="sibTrans" cxnId="{39FC882D-C56A-124F-AEE5-CCC5B0A91D16}">
      <dgm:prSet/>
      <dgm:spPr/>
      <dgm:t>
        <a:bodyPr/>
        <a:lstStyle/>
        <a:p>
          <a:endParaRPr lang="en-US"/>
        </a:p>
      </dgm:t>
    </dgm:pt>
    <dgm:pt modelId="{F921EEE8-91DD-9843-8935-B90B67FD576E}">
      <dgm:prSet phldrT="[Text]"/>
      <dgm:spPr/>
      <dgm:t>
        <a:bodyPr/>
        <a:lstStyle/>
        <a:p>
          <a:r>
            <a:rPr lang="en-US" dirty="0" smtClean="0"/>
            <a:t>Publicity report products</a:t>
          </a:r>
          <a:endParaRPr lang="en-US" dirty="0"/>
        </a:p>
      </dgm:t>
    </dgm:pt>
    <dgm:pt modelId="{0F564B29-9BD6-0A4D-B906-9C6280DCF5AD}" type="parTrans" cxnId="{E6F41DA3-F5BB-E042-94FF-E04613D24018}">
      <dgm:prSet/>
      <dgm:spPr/>
      <dgm:t>
        <a:bodyPr/>
        <a:lstStyle/>
        <a:p>
          <a:endParaRPr lang="en-US"/>
        </a:p>
      </dgm:t>
    </dgm:pt>
    <dgm:pt modelId="{83B9AAAF-8C4B-DE41-AB13-A8139FDC0834}" type="sibTrans" cxnId="{E6F41DA3-F5BB-E042-94FF-E04613D24018}">
      <dgm:prSet/>
      <dgm:spPr/>
      <dgm:t>
        <a:bodyPr/>
        <a:lstStyle/>
        <a:p>
          <a:endParaRPr lang="en-US"/>
        </a:p>
      </dgm:t>
    </dgm:pt>
    <dgm:pt modelId="{82DB742A-21F7-6949-A596-640D0D25B1C5}" type="pres">
      <dgm:prSet presAssocID="{723B4DAF-030D-024F-90DB-B4088E0FDBC7}" presName="rootnode" presStyleCnt="0">
        <dgm:presLayoutVars>
          <dgm:chMax/>
          <dgm:chPref/>
          <dgm:dir/>
          <dgm:animLvl val="lvl"/>
        </dgm:presLayoutVars>
      </dgm:prSet>
      <dgm:spPr/>
      <dgm:t>
        <a:bodyPr/>
        <a:lstStyle/>
        <a:p>
          <a:endParaRPr lang="en-US"/>
        </a:p>
      </dgm:t>
    </dgm:pt>
    <dgm:pt modelId="{5DD11BD3-3873-9548-9BFE-3F0AA851CE4F}" type="pres">
      <dgm:prSet presAssocID="{41295911-5BA1-9F47-84AE-9600295F7DEA}" presName="composite" presStyleCnt="0"/>
      <dgm:spPr/>
    </dgm:pt>
    <dgm:pt modelId="{29BDBE73-5C8F-C14D-B49F-832BAE9BEA79}" type="pres">
      <dgm:prSet presAssocID="{41295911-5BA1-9F47-84AE-9600295F7DEA}" presName="bentUpArrow1" presStyleLbl="alignImgPlace1" presStyleIdx="0" presStyleCnt="6"/>
      <dgm:spPr/>
    </dgm:pt>
    <dgm:pt modelId="{C4C86F30-97F2-EF41-A9FF-65F97072607D}" type="pres">
      <dgm:prSet presAssocID="{41295911-5BA1-9F47-84AE-9600295F7DEA}" presName="ParentText" presStyleLbl="node1" presStyleIdx="0" presStyleCnt="7">
        <dgm:presLayoutVars>
          <dgm:chMax val="1"/>
          <dgm:chPref val="1"/>
          <dgm:bulletEnabled val="1"/>
        </dgm:presLayoutVars>
      </dgm:prSet>
      <dgm:spPr/>
      <dgm:t>
        <a:bodyPr/>
        <a:lstStyle/>
        <a:p>
          <a:endParaRPr lang="en-US"/>
        </a:p>
      </dgm:t>
    </dgm:pt>
    <dgm:pt modelId="{CBF564DF-902C-FD45-AC0B-5D87C64D2F99}" type="pres">
      <dgm:prSet presAssocID="{41295911-5BA1-9F47-84AE-9600295F7DEA}" presName="ChildText" presStyleLbl="revTx" presStyleIdx="0" presStyleCnt="6">
        <dgm:presLayoutVars>
          <dgm:chMax val="0"/>
          <dgm:chPref val="0"/>
          <dgm:bulletEnabled val="1"/>
        </dgm:presLayoutVars>
      </dgm:prSet>
      <dgm:spPr/>
      <dgm:t>
        <a:bodyPr/>
        <a:lstStyle/>
        <a:p>
          <a:endParaRPr lang="en-US"/>
        </a:p>
      </dgm:t>
    </dgm:pt>
    <dgm:pt modelId="{821A1F51-AAD3-E747-8BED-30AB13768816}" type="pres">
      <dgm:prSet presAssocID="{F1CADF12-50A8-A841-9FD3-EFDFE2085908}" presName="sibTrans" presStyleCnt="0"/>
      <dgm:spPr/>
    </dgm:pt>
    <dgm:pt modelId="{C12108C4-43DA-6342-935F-D716D016F985}" type="pres">
      <dgm:prSet presAssocID="{EDACCF1F-52E8-FB45-87AF-979E5F130ADB}" presName="composite" presStyleCnt="0"/>
      <dgm:spPr/>
    </dgm:pt>
    <dgm:pt modelId="{A9A88A87-EAE9-9346-A6F0-C596B26FA2F7}" type="pres">
      <dgm:prSet presAssocID="{EDACCF1F-52E8-FB45-87AF-979E5F130ADB}" presName="bentUpArrow1" presStyleLbl="alignImgPlace1" presStyleIdx="1" presStyleCnt="6"/>
      <dgm:spPr/>
    </dgm:pt>
    <dgm:pt modelId="{6195F50E-8746-754C-BDAF-E12D108F622E}" type="pres">
      <dgm:prSet presAssocID="{EDACCF1F-52E8-FB45-87AF-979E5F130ADB}" presName="ParentText" presStyleLbl="node1" presStyleIdx="1" presStyleCnt="7">
        <dgm:presLayoutVars>
          <dgm:chMax val="1"/>
          <dgm:chPref val="1"/>
          <dgm:bulletEnabled val="1"/>
        </dgm:presLayoutVars>
      </dgm:prSet>
      <dgm:spPr/>
      <dgm:t>
        <a:bodyPr/>
        <a:lstStyle/>
        <a:p>
          <a:endParaRPr lang="en-US"/>
        </a:p>
      </dgm:t>
    </dgm:pt>
    <dgm:pt modelId="{EFF7AA1B-620E-6B41-8D78-C37FE44C1C81}" type="pres">
      <dgm:prSet presAssocID="{EDACCF1F-52E8-FB45-87AF-979E5F130ADB}" presName="ChildText" presStyleLbl="revTx" presStyleIdx="1" presStyleCnt="6">
        <dgm:presLayoutVars>
          <dgm:chMax val="0"/>
          <dgm:chPref val="0"/>
          <dgm:bulletEnabled val="1"/>
        </dgm:presLayoutVars>
      </dgm:prSet>
      <dgm:spPr/>
      <dgm:t>
        <a:bodyPr/>
        <a:lstStyle/>
        <a:p>
          <a:endParaRPr lang="en-US"/>
        </a:p>
      </dgm:t>
    </dgm:pt>
    <dgm:pt modelId="{B89035EF-397A-3941-8028-43D57204D72F}" type="pres">
      <dgm:prSet presAssocID="{E209D082-5BD2-1944-BF3D-FC775980448F}" presName="sibTrans" presStyleCnt="0"/>
      <dgm:spPr/>
    </dgm:pt>
    <dgm:pt modelId="{06FA2019-E561-024D-B317-BCB29AE8441E}" type="pres">
      <dgm:prSet presAssocID="{0EC3239D-E2A1-E44E-BA69-AB01CBD1980E}" presName="composite" presStyleCnt="0"/>
      <dgm:spPr/>
    </dgm:pt>
    <dgm:pt modelId="{DF93B9DF-00AD-5C45-8A13-547326051AD9}" type="pres">
      <dgm:prSet presAssocID="{0EC3239D-E2A1-E44E-BA69-AB01CBD1980E}" presName="bentUpArrow1" presStyleLbl="alignImgPlace1" presStyleIdx="2" presStyleCnt="6"/>
      <dgm:spPr/>
    </dgm:pt>
    <dgm:pt modelId="{2DB168DA-CA6E-334A-8EA2-A22F697FF605}" type="pres">
      <dgm:prSet presAssocID="{0EC3239D-E2A1-E44E-BA69-AB01CBD1980E}" presName="ParentText" presStyleLbl="node1" presStyleIdx="2" presStyleCnt="7">
        <dgm:presLayoutVars>
          <dgm:chMax val="1"/>
          <dgm:chPref val="1"/>
          <dgm:bulletEnabled val="1"/>
        </dgm:presLayoutVars>
      </dgm:prSet>
      <dgm:spPr/>
      <dgm:t>
        <a:bodyPr/>
        <a:lstStyle/>
        <a:p>
          <a:endParaRPr lang="en-US"/>
        </a:p>
      </dgm:t>
    </dgm:pt>
    <dgm:pt modelId="{87B25473-8FAF-9848-8C6E-7368A4501010}" type="pres">
      <dgm:prSet presAssocID="{0EC3239D-E2A1-E44E-BA69-AB01CBD1980E}" presName="ChildText" presStyleLbl="revTx" presStyleIdx="2" presStyleCnt="6">
        <dgm:presLayoutVars>
          <dgm:chMax val="0"/>
          <dgm:chPref val="0"/>
          <dgm:bulletEnabled val="1"/>
        </dgm:presLayoutVars>
      </dgm:prSet>
      <dgm:spPr/>
    </dgm:pt>
    <dgm:pt modelId="{6D5FF61C-52DC-FE4D-8988-173AD06350F2}" type="pres">
      <dgm:prSet presAssocID="{8177F909-9447-AA4C-B6B3-57DCF1121086}" presName="sibTrans" presStyleCnt="0"/>
      <dgm:spPr/>
    </dgm:pt>
    <dgm:pt modelId="{65DC9AB2-E047-6046-9160-07459AC967A8}" type="pres">
      <dgm:prSet presAssocID="{F7F5FA6C-42AD-E542-BE53-B925DBF87B01}" presName="composite" presStyleCnt="0"/>
      <dgm:spPr/>
    </dgm:pt>
    <dgm:pt modelId="{DF131910-E44D-D54E-AEEE-531C7B7BCAF8}" type="pres">
      <dgm:prSet presAssocID="{F7F5FA6C-42AD-E542-BE53-B925DBF87B01}" presName="bentUpArrow1" presStyleLbl="alignImgPlace1" presStyleIdx="3" presStyleCnt="6"/>
      <dgm:spPr/>
    </dgm:pt>
    <dgm:pt modelId="{E7904C3F-73B7-ED4E-BDCE-B8391B832642}" type="pres">
      <dgm:prSet presAssocID="{F7F5FA6C-42AD-E542-BE53-B925DBF87B01}" presName="ParentText" presStyleLbl="node1" presStyleIdx="3" presStyleCnt="7">
        <dgm:presLayoutVars>
          <dgm:chMax val="1"/>
          <dgm:chPref val="1"/>
          <dgm:bulletEnabled val="1"/>
        </dgm:presLayoutVars>
      </dgm:prSet>
      <dgm:spPr/>
      <dgm:t>
        <a:bodyPr/>
        <a:lstStyle/>
        <a:p>
          <a:endParaRPr lang="en-US"/>
        </a:p>
      </dgm:t>
    </dgm:pt>
    <dgm:pt modelId="{E9C46B70-17ED-CA4E-B29D-B98C2F92657C}" type="pres">
      <dgm:prSet presAssocID="{F7F5FA6C-42AD-E542-BE53-B925DBF87B01}" presName="ChildText" presStyleLbl="revTx" presStyleIdx="3" presStyleCnt="6">
        <dgm:presLayoutVars>
          <dgm:chMax val="0"/>
          <dgm:chPref val="0"/>
          <dgm:bulletEnabled val="1"/>
        </dgm:presLayoutVars>
      </dgm:prSet>
      <dgm:spPr/>
    </dgm:pt>
    <dgm:pt modelId="{F8AE4E93-6AB2-D24B-87F1-5A5E73C6DE4D}" type="pres">
      <dgm:prSet presAssocID="{CF5791C2-148B-0A45-A79B-51248B1661E0}" presName="sibTrans" presStyleCnt="0"/>
      <dgm:spPr/>
    </dgm:pt>
    <dgm:pt modelId="{C4710E7D-A80E-A34A-A548-A4610F251202}" type="pres">
      <dgm:prSet presAssocID="{1216FF80-2121-A846-B81D-2D8697B6B288}" presName="composite" presStyleCnt="0"/>
      <dgm:spPr/>
    </dgm:pt>
    <dgm:pt modelId="{7F14D825-CC2C-0144-B234-0262F84F4BCC}" type="pres">
      <dgm:prSet presAssocID="{1216FF80-2121-A846-B81D-2D8697B6B288}" presName="bentUpArrow1" presStyleLbl="alignImgPlace1" presStyleIdx="4" presStyleCnt="6"/>
      <dgm:spPr/>
    </dgm:pt>
    <dgm:pt modelId="{8DA9A3D2-8CB1-7448-88EE-7D4D326B6000}" type="pres">
      <dgm:prSet presAssocID="{1216FF80-2121-A846-B81D-2D8697B6B288}" presName="ParentText" presStyleLbl="node1" presStyleIdx="4" presStyleCnt="7">
        <dgm:presLayoutVars>
          <dgm:chMax val="1"/>
          <dgm:chPref val="1"/>
          <dgm:bulletEnabled val="1"/>
        </dgm:presLayoutVars>
      </dgm:prSet>
      <dgm:spPr/>
      <dgm:t>
        <a:bodyPr/>
        <a:lstStyle/>
        <a:p>
          <a:endParaRPr lang="en-US"/>
        </a:p>
      </dgm:t>
    </dgm:pt>
    <dgm:pt modelId="{2B8DCACE-1C90-9F4A-AD0B-5C33BBE50A68}" type="pres">
      <dgm:prSet presAssocID="{1216FF80-2121-A846-B81D-2D8697B6B288}" presName="ChildText" presStyleLbl="revTx" presStyleIdx="4" presStyleCnt="6">
        <dgm:presLayoutVars>
          <dgm:chMax val="0"/>
          <dgm:chPref val="0"/>
          <dgm:bulletEnabled val="1"/>
        </dgm:presLayoutVars>
      </dgm:prSet>
      <dgm:spPr/>
    </dgm:pt>
    <dgm:pt modelId="{D79D6FF0-4793-F44D-8139-CCAFCD3269ED}" type="pres">
      <dgm:prSet presAssocID="{F0035B04-13A7-F74C-9C1F-8D192C293AB0}" presName="sibTrans" presStyleCnt="0"/>
      <dgm:spPr/>
    </dgm:pt>
    <dgm:pt modelId="{99984D1A-D65F-1B43-B9F5-A4D3DBD756C8}" type="pres">
      <dgm:prSet presAssocID="{03477E2A-5AC5-2140-8E3D-1EAEA6B9A258}" presName="composite" presStyleCnt="0"/>
      <dgm:spPr/>
    </dgm:pt>
    <dgm:pt modelId="{9FDEAE75-7FB0-8044-8167-D06AA72F186C}" type="pres">
      <dgm:prSet presAssocID="{03477E2A-5AC5-2140-8E3D-1EAEA6B9A258}" presName="bentUpArrow1" presStyleLbl="alignImgPlace1" presStyleIdx="5" presStyleCnt="6"/>
      <dgm:spPr/>
    </dgm:pt>
    <dgm:pt modelId="{F2837B01-C618-F148-8A61-EC0C810A3FC1}" type="pres">
      <dgm:prSet presAssocID="{03477E2A-5AC5-2140-8E3D-1EAEA6B9A258}" presName="ParentText" presStyleLbl="node1" presStyleIdx="5" presStyleCnt="7">
        <dgm:presLayoutVars>
          <dgm:chMax val="1"/>
          <dgm:chPref val="1"/>
          <dgm:bulletEnabled val="1"/>
        </dgm:presLayoutVars>
      </dgm:prSet>
      <dgm:spPr/>
      <dgm:t>
        <a:bodyPr/>
        <a:lstStyle/>
        <a:p>
          <a:endParaRPr lang="en-US"/>
        </a:p>
      </dgm:t>
    </dgm:pt>
    <dgm:pt modelId="{310E67D0-C031-6C40-92CB-52DB1ED95D5F}" type="pres">
      <dgm:prSet presAssocID="{03477E2A-5AC5-2140-8E3D-1EAEA6B9A258}" presName="ChildText" presStyleLbl="revTx" presStyleIdx="5" presStyleCnt="6">
        <dgm:presLayoutVars>
          <dgm:chMax val="0"/>
          <dgm:chPref val="0"/>
          <dgm:bulletEnabled val="1"/>
        </dgm:presLayoutVars>
      </dgm:prSet>
      <dgm:spPr/>
    </dgm:pt>
    <dgm:pt modelId="{5834EF52-9C96-5C4F-B3AA-B78A63C84BC0}" type="pres">
      <dgm:prSet presAssocID="{45FD090D-464F-4143-A04F-E966558DAE85}" presName="sibTrans" presStyleCnt="0"/>
      <dgm:spPr/>
    </dgm:pt>
    <dgm:pt modelId="{24D7C502-33D3-164D-A9C6-64F639A93548}" type="pres">
      <dgm:prSet presAssocID="{F921EEE8-91DD-9843-8935-B90B67FD576E}" presName="composite" presStyleCnt="0"/>
      <dgm:spPr/>
    </dgm:pt>
    <dgm:pt modelId="{D1EC59AA-2100-6740-A7CB-B1066A30CEEE}" type="pres">
      <dgm:prSet presAssocID="{F921EEE8-91DD-9843-8935-B90B67FD576E}" presName="ParentText" presStyleLbl="node1" presStyleIdx="6" presStyleCnt="7">
        <dgm:presLayoutVars>
          <dgm:chMax val="1"/>
          <dgm:chPref val="1"/>
          <dgm:bulletEnabled val="1"/>
        </dgm:presLayoutVars>
      </dgm:prSet>
      <dgm:spPr/>
      <dgm:t>
        <a:bodyPr/>
        <a:lstStyle/>
        <a:p>
          <a:endParaRPr lang="en-US"/>
        </a:p>
      </dgm:t>
    </dgm:pt>
  </dgm:ptLst>
  <dgm:cxnLst>
    <dgm:cxn modelId="{E6F41DA3-F5BB-E042-94FF-E04613D24018}" srcId="{723B4DAF-030D-024F-90DB-B4088E0FDBC7}" destId="{F921EEE8-91DD-9843-8935-B90B67FD576E}" srcOrd="6" destOrd="0" parTransId="{0F564B29-9BD6-0A4D-B906-9C6280DCF5AD}" sibTransId="{83B9AAAF-8C4B-DE41-AB13-A8139FDC0834}"/>
    <dgm:cxn modelId="{5010DC81-A7CD-A841-B0C7-A65D53024A59}" srcId="{723B4DAF-030D-024F-90DB-B4088E0FDBC7}" destId="{41295911-5BA1-9F47-84AE-9600295F7DEA}" srcOrd="0" destOrd="0" parTransId="{77E0F193-6F43-0144-A944-1629BD8CECCE}" sibTransId="{F1CADF12-50A8-A841-9FD3-EFDFE2085908}"/>
    <dgm:cxn modelId="{07325E1C-B73B-7F48-8830-572D6182E158}" srcId="{723B4DAF-030D-024F-90DB-B4088E0FDBC7}" destId="{EDACCF1F-52E8-FB45-87AF-979E5F130ADB}" srcOrd="1" destOrd="0" parTransId="{22A95603-AAFE-3549-97F5-CB547896F230}" sibTransId="{E209D082-5BD2-1944-BF3D-FC775980448F}"/>
    <dgm:cxn modelId="{39FC882D-C56A-124F-AEE5-CCC5B0A91D16}" srcId="{723B4DAF-030D-024F-90DB-B4088E0FDBC7}" destId="{03477E2A-5AC5-2140-8E3D-1EAEA6B9A258}" srcOrd="5" destOrd="0" parTransId="{24C6DB62-A0C4-3345-BC07-2D840D901286}" sibTransId="{45FD090D-464F-4143-A04F-E966558DAE85}"/>
    <dgm:cxn modelId="{95481783-CEE0-814E-B0A4-45BF89D93B2E}" type="presOf" srcId="{0EC3239D-E2A1-E44E-BA69-AB01CBD1980E}" destId="{2DB168DA-CA6E-334A-8EA2-A22F697FF605}" srcOrd="0" destOrd="0" presId="urn:microsoft.com/office/officeart/2005/8/layout/StepDownProcess"/>
    <dgm:cxn modelId="{3D5180C5-E212-4B42-AD9C-40D50C3D0061}" srcId="{723B4DAF-030D-024F-90DB-B4088E0FDBC7}" destId="{F7F5FA6C-42AD-E542-BE53-B925DBF87B01}" srcOrd="3" destOrd="0" parTransId="{10C45FCC-57EC-DE4A-AE29-8C8EECC4610C}" sibTransId="{CF5791C2-148B-0A45-A79B-51248B1661E0}"/>
    <dgm:cxn modelId="{71E4B784-8601-6144-822F-BB47B367AAF3}" type="presOf" srcId="{723B4DAF-030D-024F-90DB-B4088E0FDBC7}" destId="{82DB742A-21F7-6949-A596-640D0D25B1C5}" srcOrd="0" destOrd="0" presId="urn:microsoft.com/office/officeart/2005/8/layout/StepDownProcess"/>
    <dgm:cxn modelId="{EC403C81-6F47-D64A-B424-7867D8507CF2}" type="presOf" srcId="{EDACCF1F-52E8-FB45-87AF-979E5F130ADB}" destId="{6195F50E-8746-754C-BDAF-E12D108F622E}" srcOrd="0" destOrd="0" presId="urn:microsoft.com/office/officeart/2005/8/layout/StepDownProcess"/>
    <dgm:cxn modelId="{F101DB50-66F7-2843-9838-DC93A6978BF7}" type="presOf" srcId="{F921EEE8-91DD-9843-8935-B90B67FD576E}" destId="{D1EC59AA-2100-6740-A7CB-B1066A30CEEE}" srcOrd="0" destOrd="0" presId="urn:microsoft.com/office/officeart/2005/8/layout/StepDownProcess"/>
    <dgm:cxn modelId="{8AB189FA-3F05-3345-AB26-7DFCB1D120D6}" srcId="{723B4DAF-030D-024F-90DB-B4088E0FDBC7}" destId="{0EC3239D-E2A1-E44E-BA69-AB01CBD1980E}" srcOrd="2" destOrd="0" parTransId="{E807FF52-CE7F-9247-BFDF-8C73D1E224E8}" sibTransId="{8177F909-9447-AA4C-B6B3-57DCF1121086}"/>
    <dgm:cxn modelId="{7D3F33DD-6457-A643-99D7-18D2B0AEA432}" type="presOf" srcId="{F7F5FA6C-42AD-E542-BE53-B925DBF87B01}" destId="{E7904C3F-73B7-ED4E-BDCE-B8391B832642}" srcOrd="0" destOrd="0" presId="urn:microsoft.com/office/officeart/2005/8/layout/StepDownProcess"/>
    <dgm:cxn modelId="{D4C947DE-60A9-004E-BE2B-B8E725A6D293}" type="presOf" srcId="{1216FF80-2121-A846-B81D-2D8697B6B288}" destId="{8DA9A3D2-8CB1-7448-88EE-7D4D326B6000}" srcOrd="0" destOrd="0" presId="urn:microsoft.com/office/officeart/2005/8/layout/StepDownProcess"/>
    <dgm:cxn modelId="{82CC9D8D-C2FB-B14A-8A27-B558647F3506}" type="presOf" srcId="{41295911-5BA1-9F47-84AE-9600295F7DEA}" destId="{C4C86F30-97F2-EF41-A9FF-65F97072607D}" srcOrd="0" destOrd="0" presId="urn:microsoft.com/office/officeart/2005/8/layout/StepDownProcess"/>
    <dgm:cxn modelId="{D78FED34-079D-4E49-A1DD-7BB697CAFE43}" srcId="{723B4DAF-030D-024F-90DB-B4088E0FDBC7}" destId="{1216FF80-2121-A846-B81D-2D8697B6B288}" srcOrd="4" destOrd="0" parTransId="{AA520CBE-0506-7A41-A361-8834ECC37EE0}" sibTransId="{F0035B04-13A7-F74C-9C1F-8D192C293AB0}"/>
    <dgm:cxn modelId="{C7756793-3A2F-5041-BF36-4D6DACD83FA9}" type="presOf" srcId="{03477E2A-5AC5-2140-8E3D-1EAEA6B9A258}" destId="{F2837B01-C618-F148-8A61-EC0C810A3FC1}" srcOrd="0" destOrd="0" presId="urn:microsoft.com/office/officeart/2005/8/layout/StepDownProcess"/>
    <dgm:cxn modelId="{F0EA031C-C30F-1B4F-92CC-DF9697E80CB2}" type="presParOf" srcId="{82DB742A-21F7-6949-A596-640D0D25B1C5}" destId="{5DD11BD3-3873-9548-9BFE-3F0AA851CE4F}" srcOrd="0" destOrd="0" presId="urn:microsoft.com/office/officeart/2005/8/layout/StepDownProcess"/>
    <dgm:cxn modelId="{DE6A177D-8EE2-5845-90D7-D48990D6C855}" type="presParOf" srcId="{5DD11BD3-3873-9548-9BFE-3F0AA851CE4F}" destId="{29BDBE73-5C8F-C14D-B49F-832BAE9BEA79}" srcOrd="0" destOrd="0" presId="urn:microsoft.com/office/officeart/2005/8/layout/StepDownProcess"/>
    <dgm:cxn modelId="{E03DC15B-A846-D446-992D-11372AFD150E}" type="presParOf" srcId="{5DD11BD3-3873-9548-9BFE-3F0AA851CE4F}" destId="{C4C86F30-97F2-EF41-A9FF-65F97072607D}" srcOrd="1" destOrd="0" presId="urn:microsoft.com/office/officeart/2005/8/layout/StepDownProcess"/>
    <dgm:cxn modelId="{C0A6F9F8-CB04-1541-ABA4-D67F9E4116B6}" type="presParOf" srcId="{5DD11BD3-3873-9548-9BFE-3F0AA851CE4F}" destId="{CBF564DF-902C-FD45-AC0B-5D87C64D2F99}" srcOrd="2" destOrd="0" presId="urn:microsoft.com/office/officeart/2005/8/layout/StepDownProcess"/>
    <dgm:cxn modelId="{65717818-2220-C642-A1E5-9BDD0EC3C470}" type="presParOf" srcId="{82DB742A-21F7-6949-A596-640D0D25B1C5}" destId="{821A1F51-AAD3-E747-8BED-30AB13768816}" srcOrd="1" destOrd="0" presId="urn:microsoft.com/office/officeart/2005/8/layout/StepDownProcess"/>
    <dgm:cxn modelId="{25558C06-15AA-FA44-8969-B0A8E9A0F046}" type="presParOf" srcId="{82DB742A-21F7-6949-A596-640D0D25B1C5}" destId="{C12108C4-43DA-6342-935F-D716D016F985}" srcOrd="2" destOrd="0" presId="urn:microsoft.com/office/officeart/2005/8/layout/StepDownProcess"/>
    <dgm:cxn modelId="{14258D66-2E89-2145-B19F-3EF109ADFD04}" type="presParOf" srcId="{C12108C4-43DA-6342-935F-D716D016F985}" destId="{A9A88A87-EAE9-9346-A6F0-C596B26FA2F7}" srcOrd="0" destOrd="0" presId="urn:microsoft.com/office/officeart/2005/8/layout/StepDownProcess"/>
    <dgm:cxn modelId="{DC0154A6-F8D3-BF47-B7EA-31B1AB2B5E43}" type="presParOf" srcId="{C12108C4-43DA-6342-935F-D716D016F985}" destId="{6195F50E-8746-754C-BDAF-E12D108F622E}" srcOrd="1" destOrd="0" presId="urn:microsoft.com/office/officeart/2005/8/layout/StepDownProcess"/>
    <dgm:cxn modelId="{333BA777-A57B-F14E-9666-86F0788A7485}" type="presParOf" srcId="{C12108C4-43DA-6342-935F-D716D016F985}" destId="{EFF7AA1B-620E-6B41-8D78-C37FE44C1C81}" srcOrd="2" destOrd="0" presId="urn:microsoft.com/office/officeart/2005/8/layout/StepDownProcess"/>
    <dgm:cxn modelId="{A3874AE2-CD8D-F64B-B431-41FA4EC2D676}" type="presParOf" srcId="{82DB742A-21F7-6949-A596-640D0D25B1C5}" destId="{B89035EF-397A-3941-8028-43D57204D72F}" srcOrd="3" destOrd="0" presId="urn:microsoft.com/office/officeart/2005/8/layout/StepDownProcess"/>
    <dgm:cxn modelId="{83ABF7E2-D887-BD4F-8FC0-59ABAC1F0E0A}" type="presParOf" srcId="{82DB742A-21F7-6949-A596-640D0D25B1C5}" destId="{06FA2019-E561-024D-B317-BCB29AE8441E}" srcOrd="4" destOrd="0" presId="urn:microsoft.com/office/officeart/2005/8/layout/StepDownProcess"/>
    <dgm:cxn modelId="{35EAA88B-D047-B14B-963A-5C2543894942}" type="presParOf" srcId="{06FA2019-E561-024D-B317-BCB29AE8441E}" destId="{DF93B9DF-00AD-5C45-8A13-547326051AD9}" srcOrd="0" destOrd="0" presId="urn:microsoft.com/office/officeart/2005/8/layout/StepDownProcess"/>
    <dgm:cxn modelId="{BEB073E9-C10C-5F4B-8CD9-732DADD54895}" type="presParOf" srcId="{06FA2019-E561-024D-B317-BCB29AE8441E}" destId="{2DB168DA-CA6E-334A-8EA2-A22F697FF605}" srcOrd="1" destOrd="0" presId="urn:microsoft.com/office/officeart/2005/8/layout/StepDownProcess"/>
    <dgm:cxn modelId="{02B605B8-2868-F74F-AA29-8C563DC42880}" type="presParOf" srcId="{06FA2019-E561-024D-B317-BCB29AE8441E}" destId="{87B25473-8FAF-9848-8C6E-7368A4501010}" srcOrd="2" destOrd="0" presId="urn:microsoft.com/office/officeart/2005/8/layout/StepDownProcess"/>
    <dgm:cxn modelId="{C113B8AB-7A41-454F-9B30-4335CCC7499C}" type="presParOf" srcId="{82DB742A-21F7-6949-A596-640D0D25B1C5}" destId="{6D5FF61C-52DC-FE4D-8988-173AD06350F2}" srcOrd="5" destOrd="0" presId="urn:microsoft.com/office/officeart/2005/8/layout/StepDownProcess"/>
    <dgm:cxn modelId="{8570E3CE-CC1D-0A47-9696-7283581197FB}" type="presParOf" srcId="{82DB742A-21F7-6949-A596-640D0D25B1C5}" destId="{65DC9AB2-E047-6046-9160-07459AC967A8}" srcOrd="6" destOrd="0" presId="urn:microsoft.com/office/officeart/2005/8/layout/StepDownProcess"/>
    <dgm:cxn modelId="{3B3D4923-BCBE-CE40-A0C7-8AC9ED1943AC}" type="presParOf" srcId="{65DC9AB2-E047-6046-9160-07459AC967A8}" destId="{DF131910-E44D-D54E-AEEE-531C7B7BCAF8}" srcOrd="0" destOrd="0" presId="urn:microsoft.com/office/officeart/2005/8/layout/StepDownProcess"/>
    <dgm:cxn modelId="{9F1A81BE-848D-5A46-B0FF-0499D70E3BA2}" type="presParOf" srcId="{65DC9AB2-E047-6046-9160-07459AC967A8}" destId="{E7904C3F-73B7-ED4E-BDCE-B8391B832642}" srcOrd="1" destOrd="0" presId="urn:microsoft.com/office/officeart/2005/8/layout/StepDownProcess"/>
    <dgm:cxn modelId="{D2851B3D-AC26-0A40-AF48-4899B140EB91}" type="presParOf" srcId="{65DC9AB2-E047-6046-9160-07459AC967A8}" destId="{E9C46B70-17ED-CA4E-B29D-B98C2F92657C}" srcOrd="2" destOrd="0" presId="urn:microsoft.com/office/officeart/2005/8/layout/StepDownProcess"/>
    <dgm:cxn modelId="{4AB91EAC-59AD-264F-BCE4-84B8298048FA}" type="presParOf" srcId="{82DB742A-21F7-6949-A596-640D0D25B1C5}" destId="{F8AE4E93-6AB2-D24B-87F1-5A5E73C6DE4D}" srcOrd="7" destOrd="0" presId="urn:microsoft.com/office/officeart/2005/8/layout/StepDownProcess"/>
    <dgm:cxn modelId="{A5644BB8-3B5A-B44A-A491-B037B987E264}" type="presParOf" srcId="{82DB742A-21F7-6949-A596-640D0D25B1C5}" destId="{C4710E7D-A80E-A34A-A548-A4610F251202}" srcOrd="8" destOrd="0" presId="urn:microsoft.com/office/officeart/2005/8/layout/StepDownProcess"/>
    <dgm:cxn modelId="{E651AFAA-5CF4-1540-B79E-DA283F176B22}" type="presParOf" srcId="{C4710E7D-A80E-A34A-A548-A4610F251202}" destId="{7F14D825-CC2C-0144-B234-0262F84F4BCC}" srcOrd="0" destOrd="0" presId="urn:microsoft.com/office/officeart/2005/8/layout/StepDownProcess"/>
    <dgm:cxn modelId="{1DBEEBD3-9207-A749-8E27-BDC4DB7EC73F}" type="presParOf" srcId="{C4710E7D-A80E-A34A-A548-A4610F251202}" destId="{8DA9A3D2-8CB1-7448-88EE-7D4D326B6000}" srcOrd="1" destOrd="0" presId="urn:microsoft.com/office/officeart/2005/8/layout/StepDownProcess"/>
    <dgm:cxn modelId="{18C2E196-7137-9645-9656-B377F8FCBBBE}" type="presParOf" srcId="{C4710E7D-A80E-A34A-A548-A4610F251202}" destId="{2B8DCACE-1C90-9F4A-AD0B-5C33BBE50A68}" srcOrd="2" destOrd="0" presId="urn:microsoft.com/office/officeart/2005/8/layout/StepDownProcess"/>
    <dgm:cxn modelId="{50645E31-3146-9140-A476-06EC2E51D798}" type="presParOf" srcId="{82DB742A-21F7-6949-A596-640D0D25B1C5}" destId="{D79D6FF0-4793-F44D-8139-CCAFCD3269ED}" srcOrd="9" destOrd="0" presId="urn:microsoft.com/office/officeart/2005/8/layout/StepDownProcess"/>
    <dgm:cxn modelId="{5B3A827F-2A55-C147-902A-AAC276709CFC}" type="presParOf" srcId="{82DB742A-21F7-6949-A596-640D0D25B1C5}" destId="{99984D1A-D65F-1B43-B9F5-A4D3DBD756C8}" srcOrd="10" destOrd="0" presId="urn:microsoft.com/office/officeart/2005/8/layout/StepDownProcess"/>
    <dgm:cxn modelId="{1E137060-7A22-8F4D-A3A8-354340DC2AEB}" type="presParOf" srcId="{99984D1A-D65F-1B43-B9F5-A4D3DBD756C8}" destId="{9FDEAE75-7FB0-8044-8167-D06AA72F186C}" srcOrd="0" destOrd="0" presId="urn:microsoft.com/office/officeart/2005/8/layout/StepDownProcess"/>
    <dgm:cxn modelId="{DA99B1CF-A3E7-DF4E-851F-0613BFBF7CCB}" type="presParOf" srcId="{99984D1A-D65F-1B43-B9F5-A4D3DBD756C8}" destId="{F2837B01-C618-F148-8A61-EC0C810A3FC1}" srcOrd="1" destOrd="0" presId="urn:microsoft.com/office/officeart/2005/8/layout/StepDownProcess"/>
    <dgm:cxn modelId="{8C3F94FD-DC21-8F4C-9CDD-DB4F4D844A16}" type="presParOf" srcId="{99984D1A-D65F-1B43-B9F5-A4D3DBD756C8}" destId="{310E67D0-C031-6C40-92CB-52DB1ED95D5F}" srcOrd="2" destOrd="0" presId="urn:microsoft.com/office/officeart/2005/8/layout/StepDownProcess"/>
    <dgm:cxn modelId="{D999113D-A8D8-AA46-B8DD-6CB01A5EFB60}" type="presParOf" srcId="{82DB742A-21F7-6949-A596-640D0D25B1C5}" destId="{5834EF52-9C96-5C4F-B3AA-B78A63C84BC0}" srcOrd="11" destOrd="0" presId="urn:microsoft.com/office/officeart/2005/8/layout/StepDownProcess"/>
    <dgm:cxn modelId="{CD4E126C-6882-2C47-A820-17B1FCA8D9A8}" type="presParOf" srcId="{82DB742A-21F7-6949-A596-640D0D25B1C5}" destId="{24D7C502-33D3-164D-A9C6-64F639A93548}" srcOrd="12" destOrd="0" presId="urn:microsoft.com/office/officeart/2005/8/layout/StepDownProcess"/>
    <dgm:cxn modelId="{36379C23-CF19-534A-A30F-E5E0B12A0E33}" type="presParOf" srcId="{24D7C502-33D3-164D-A9C6-64F639A93548}" destId="{D1EC59AA-2100-6740-A7CB-B1066A30CEEE}"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AEA1975-4F6B-2941-B09C-5BECDA8BD056}"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139917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EA1975-4F6B-2941-B09C-5BECDA8BD056}"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113929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EA1975-4F6B-2941-B09C-5BECDA8BD056}"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3922595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EA1975-4F6B-2941-B09C-5BECDA8BD056}"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416375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AEA1975-4F6B-2941-B09C-5BECDA8BD056}"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51730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AEA1975-4F6B-2941-B09C-5BECDA8BD056}"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4197911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AEA1975-4F6B-2941-B09C-5BECDA8BD056}" type="datetimeFigureOut">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183597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AEA1975-4F6B-2941-B09C-5BECDA8BD056}"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273604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A1975-4F6B-2941-B09C-5BECDA8BD056}" type="datetimeFigureOut">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236013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A1975-4F6B-2941-B09C-5BECDA8BD056}"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418907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EA1975-4F6B-2941-B09C-5BECDA8BD056}"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304C3-8350-6F45-9741-6AF39D780B88}" type="slidenum">
              <a:rPr lang="en-US" smtClean="0"/>
              <a:t>‹#›</a:t>
            </a:fld>
            <a:endParaRPr lang="en-US"/>
          </a:p>
        </p:txBody>
      </p:sp>
    </p:spTree>
    <p:extLst>
      <p:ext uri="{BB962C8B-B14F-4D97-AF65-F5344CB8AC3E}">
        <p14:creationId xmlns:p14="http://schemas.microsoft.com/office/powerpoint/2010/main" val="67897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A1975-4F6B-2941-B09C-5BECDA8BD056}" type="datetimeFigureOut">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304C3-8350-6F45-9741-6AF39D780B88}" type="slidenum">
              <a:rPr lang="en-US" smtClean="0"/>
              <a:t>‹#›</a:t>
            </a:fld>
            <a:endParaRPr lang="en-US"/>
          </a:p>
        </p:txBody>
      </p:sp>
    </p:spTree>
    <p:extLst>
      <p:ext uri="{BB962C8B-B14F-4D97-AF65-F5344CB8AC3E}">
        <p14:creationId xmlns:p14="http://schemas.microsoft.com/office/powerpoint/2010/main" val="2888391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funbrain.com.cashreg/inde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localhost\Users\Sallimah\Downloads\Intro2TPACK.mov"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Technological Pedagogical Content Knowledge</a:t>
            </a:r>
            <a:endParaRPr lang="en-US" dirty="0"/>
          </a:p>
        </p:txBody>
      </p:sp>
      <p:sp>
        <p:nvSpPr>
          <p:cNvPr id="3" name="Subtitle 2"/>
          <p:cNvSpPr>
            <a:spLocks noGrp="1"/>
          </p:cNvSpPr>
          <p:nvPr>
            <p:ph type="subTitle" idx="1"/>
          </p:nvPr>
        </p:nvSpPr>
        <p:spPr/>
        <p:txBody>
          <a:bodyPr/>
          <a:lstStyle/>
          <a:p>
            <a:r>
              <a:rPr lang="en-US" dirty="0" smtClean="0"/>
              <a:t>(</a:t>
            </a:r>
            <a:r>
              <a:rPr lang="en-US" dirty="0" smtClean="0">
                <a:solidFill>
                  <a:schemeClr val="tx1"/>
                </a:solidFill>
              </a:rPr>
              <a:t>TPCK</a:t>
            </a:r>
            <a:r>
              <a:rPr lang="en-US" dirty="0" smtClean="0"/>
              <a:t>)</a:t>
            </a:r>
            <a:endParaRPr lang="en-US" dirty="0"/>
          </a:p>
        </p:txBody>
      </p:sp>
    </p:spTree>
    <p:extLst>
      <p:ext uri="{BB962C8B-B14F-4D97-AF65-F5344CB8AC3E}">
        <p14:creationId xmlns:p14="http://schemas.microsoft.com/office/powerpoint/2010/main" val="2024907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content knowledge</a:t>
            </a:r>
            <a:endParaRPr lang="en-US" dirty="0"/>
          </a:p>
        </p:txBody>
      </p:sp>
      <p:sp>
        <p:nvSpPr>
          <p:cNvPr id="3" name="Content Placeholder 2"/>
          <p:cNvSpPr>
            <a:spLocks noGrp="1"/>
          </p:cNvSpPr>
          <p:nvPr>
            <p:ph idx="1"/>
          </p:nvPr>
        </p:nvSpPr>
        <p:spPr/>
        <p:txBody>
          <a:bodyPr/>
          <a:lstStyle/>
          <a:p>
            <a:r>
              <a:rPr lang="en-US" dirty="0" smtClean="0"/>
              <a:t>An understanding of the manner in which technology and content influence and constrain one another. </a:t>
            </a:r>
            <a:endParaRPr lang="en-US" dirty="0"/>
          </a:p>
          <a:p>
            <a:r>
              <a:rPr lang="en-US" dirty="0" smtClean="0"/>
              <a:t>Teachers need to understand which specific technologies are best suited to addressing subject-matter learning in their domains, and how the content dictates or perhaps even changes the technology or vice versa</a:t>
            </a:r>
            <a:endParaRPr lang="en-US" dirty="0"/>
          </a:p>
        </p:txBody>
      </p:sp>
    </p:spTree>
    <p:extLst>
      <p:ext uri="{BB962C8B-B14F-4D97-AF65-F5344CB8AC3E}">
        <p14:creationId xmlns:p14="http://schemas.microsoft.com/office/powerpoint/2010/main" val="3828688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Technological pedagogical knowledge</a:t>
            </a:r>
            <a:endParaRPr lang="en-US" dirty="0"/>
          </a:p>
        </p:txBody>
      </p:sp>
      <p:sp>
        <p:nvSpPr>
          <p:cNvPr id="3" name="Content Placeholder 2"/>
          <p:cNvSpPr>
            <a:spLocks noGrp="1"/>
          </p:cNvSpPr>
          <p:nvPr>
            <p:ph idx="1"/>
          </p:nvPr>
        </p:nvSpPr>
        <p:spPr/>
        <p:txBody>
          <a:bodyPr>
            <a:normAutofit fontScale="92500"/>
          </a:bodyPr>
          <a:lstStyle/>
          <a:p>
            <a:r>
              <a:rPr lang="en-US" dirty="0" smtClean="0"/>
              <a:t>An understanding of how teaching and learning changes when particular technologies are used</a:t>
            </a:r>
          </a:p>
          <a:p>
            <a:r>
              <a:rPr lang="en-US" dirty="0" smtClean="0"/>
              <a:t>E.g. web-based technologies such as blogs or podcasts are designed for purposes of entertainment/communication/social networking, teachers need to be creative, open-minded and forward-looking to “reconfigure it” for their own pedagogical purposes</a:t>
            </a:r>
            <a:endParaRPr lang="en-US" dirty="0"/>
          </a:p>
        </p:txBody>
      </p:sp>
    </p:spTree>
    <p:extLst>
      <p:ext uri="{BB962C8B-B14F-4D97-AF65-F5344CB8AC3E}">
        <p14:creationId xmlns:p14="http://schemas.microsoft.com/office/powerpoint/2010/main" val="2068737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Technological pedagogical content knowledge</a:t>
            </a:r>
            <a:endParaRPr lang="en-US" dirty="0"/>
          </a:p>
        </p:txBody>
      </p:sp>
      <p:sp>
        <p:nvSpPr>
          <p:cNvPr id="3" name="Content Placeholder 2"/>
          <p:cNvSpPr>
            <a:spLocks noGrp="1"/>
          </p:cNvSpPr>
          <p:nvPr>
            <p:ph idx="1"/>
          </p:nvPr>
        </p:nvSpPr>
        <p:spPr/>
        <p:txBody>
          <a:bodyPr>
            <a:normAutofit/>
          </a:bodyPr>
          <a:lstStyle/>
          <a:p>
            <a:r>
              <a:rPr lang="en-US" dirty="0" smtClean="0"/>
              <a:t>An understanding that emerges from an interaction of content, pedagogy and technology knowledge.</a:t>
            </a:r>
          </a:p>
          <a:p>
            <a:r>
              <a:rPr lang="en-US" dirty="0" smtClean="0"/>
              <a:t>TPCK requires teachers as curriculum designers</a:t>
            </a:r>
          </a:p>
        </p:txBody>
      </p:sp>
    </p:spTree>
    <p:extLst>
      <p:ext uri="{BB962C8B-B14F-4D97-AF65-F5344CB8AC3E}">
        <p14:creationId xmlns:p14="http://schemas.microsoft.com/office/powerpoint/2010/main" val="3440852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TPCK Course</a:t>
            </a:r>
            <a:endParaRPr lang="en-US" dirty="0"/>
          </a:p>
        </p:txBody>
      </p:sp>
      <p:sp>
        <p:nvSpPr>
          <p:cNvPr id="3" name="Content Placeholder 2"/>
          <p:cNvSpPr>
            <a:spLocks noGrp="1"/>
          </p:cNvSpPr>
          <p:nvPr>
            <p:ph idx="1"/>
          </p:nvPr>
        </p:nvSpPr>
        <p:spPr>
          <a:xfrm>
            <a:off x="457200" y="1600200"/>
            <a:ext cx="8229600" cy="5007038"/>
          </a:xfrm>
        </p:spPr>
        <p:txBody>
          <a:bodyPr>
            <a:normAutofit fontScale="92500" lnSpcReduction="20000"/>
          </a:bodyPr>
          <a:lstStyle/>
          <a:p>
            <a:r>
              <a:rPr lang="en-US" dirty="0" smtClean="0"/>
              <a:t>To develop in Teacher Candidate the strategic thinking involved in TPCK – the thinking that involves PLANNING, ORGANISING, CRITIQUING &amp; ABSTRACTING for specific content, specific student needs, and specific classroom situation.</a:t>
            </a:r>
          </a:p>
          <a:p>
            <a:r>
              <a:rPr lang="en-US" dirty="0" smtClean="0"/>
              <a:t>To guide TC in planning lessons, units and sequences of instructions</a:t>
            </a:r>
          </a:p>
          <a:p>
            <a:r>
              <a:rPr lang="en-US" dirty="0" smtClean="0"/>
              <a:t>To have TC monitor their progress in their development of the KNOWLEDGE, SKILLS &amp; DISPOSITION of TPCK through </a:t>
            </a:r>
            <a:r>
              <a:rPr lang="en-US" i="1" dirty="0" smtClean="0"/>
              <a:t>Reflections: </a:t>
            </a:r>
            <a:r>
              <a:rPr lang="en-US" dirty="0" smtClean="0"/>
              <a:t> the reflections is a challenge to improve the lesson, the strategies and the assessments.</a:t>
            </a:r>
            <a:endParaRPr lang="en-US" dirty="0"/>
          </a:p>
        </p:txBody>
      </p:sp>
    </p:spTree>
    <p:extLst>
      <p:ext uri="{BB962C8B-B14F-4D97-AF65-F5344CB8AC3E}">
        <p14:creationId xmlns:p14="http://schemas.microsoft.com/office/powerpoint/2010/main" val="53444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to guide TC in the development of TPCK</a:t>
            </a:r>
            <a:endParaRPr lang="en-US" dirty="0"/>
          </a:p>
        </p:txBody>
      </p:sp>
      <p:sp>
        <p:nvSpPr>
          <p:cNvPr id="3" name="Content Placeholder 2"/>
          <p:cNvSpPr>
            <a:spLocks noGrp="1"/>
          </p:cNvSpPr>
          <p:nvPr>
            <p:ph idx="1"/>
          </p:nvPr>
        </p:nvSpPr>
        <p:spPr/>
        <p:txBody>
          <a:bodyPr/>
          <a:lstStyle/>
          <a:p>
            <a:r>
              <a:rPr lang="en-US" dirty="0" smtClean="0"/>
              <a:t>Collaborative Study Group</a:t>
            </a:r>
          </a:p>
          <a:p>
            <a:pPr marL="0" indent="0">
              <a:buNone/>
            </a:pPr>
            <a:r>
              <a:rPr lang="en-US" dirty="0"/>
              <a:t>	</a:t>
            </a:r>
            <a:r>
              <a:rPr lang="en-US" dirty="0" smtClean="0"/>
              <a:t>Form a group of 3 or 4 TCs according to School level : Primary, Secondary, </a:t>
            </a:r>
            <a:r>
              <a:rPr lang="en-US" dirty="0" err="1" smtClean="0"/>
              <a:t>Voctech</a:t>
            </a:r>
            <a:r>
              <a:rPr lang="en-US" dirty="0" smtClean="0"/>
              <a:t>, HE</a:t>
            </a:r>
          </a:p>
          <a:p>
            <a:pPr marL="0" indent="0">
              <a:buNone/>
            </a:pPr>
            <a:r>
              <a:rPr lang="en-US" dirty="0"/>
              <a:t> </a:t>
            </a:r>
            <a:r>
              <a:rPr lang="en-US" dirty="0" smtClean="0"/>
              <a:t>           by different content area : Language, Art, Social Studies, </a:t>
            </a:r>
            <a:r>
              <a:rPr lang="en-US" dirty="0" err="1" smtClean="0"/>
              <a:t>Maths</a:t>
            </a:r>
            <a:r>
              <a:rPr lang="en-US" dirty="0" smtClean="0"/>
              <a:t>, Science, PE </a:t>
            </a:r>
            <a:endParaRPr lang="en-US" dirty="0"/>
          </a:p>
        </p:txBody>
      </p:sp>
    </p:spTree>
    <p:extLst>
      <p:ext uri="{BB962C8B-B14F-4D97-AF65-F5344CB8AC3E}">
        <p14:creationId xmlns:p14="http://schemas.microsoft.com/office/powerpoint/2010/main" val="1337671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of the 21</a:t>
            </a:r>
            <a:r>
              <a:rPr lang="en-US" baseline="30000" dirty="0" smtClean="0"/>
              <a:t>st</a:t>
            </a:r>
            <a:r>
              <a:rPr lang="en-US" dirty="0" smtClean="0"/>
              <a:t> Century Teacher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Teachers of the 21</a:t>
            </a:r>
            <a:r>
              <a:rPr lang="en-US" baseline="30000" dirty="0" smtClean="0"/>
              <a:t>st</a:t>
            </a:r>
            <a:r>
              <a:rPr lang="en-US" dirty="0" smtClean="0"/>
              <a:t> century must be prepared to redesign and create a curriculum and instruction to prepare their students with the skills of a twenty-first century literate citizen: </a:t>
            </a:r>
          </a:p>
          <a:p>
            <a:pPr lvl="1"/>
            <a:r>
              <a:rPr lang="en-US" dirty="0" smtClean="0"/>
              <a:t>New communication and information skills, the ability to think critically and creatively in problem-solving and decision-making situation.</a:t>
            </a:r>
          </a:p>
          <a:p>
            <a:pPr lvl="1"/>
            <a:r>
              <a:rPr lang="en-US" dirty="0" smtClean="0"/>
              <a:t>Acquire 21</a:t>
            </a:r>
            <a:r>
              <a:rPr lang="en-US" baseline="30000" dirty="0" smtClean="0"/>
              <a:t>st</a:t>
            </a:r>
            <a:r>
              <a:rPr lang="en-US" dirty="0" smtClean="0"/>
              <a:t> century learning design 21CLD skills such as KNOWLEDGE BUILDING, USE OF ICT, COLLABORATION, REAL WORLD PROBLEM SOLVING, SELF-REGULATION</a:t>
            </a:r>
            <a:endParaRPr lang="en-US" dirty="0"/>
          </a:p>
        </p:txBody>
      </p:sp>
    </p:spTree>
    <p:extLst>
      <p:ext uri="{BB962C8B-B14F-4D97-AF65-F5344CB8AC3E}">
        <p14:creationId xmlns:p14="http://schemas.microsoft.com/office/powerpoint/2010/main" val="23465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21</a:t>
            </a:r>
            <a:r>
              <a:rPr lang="en-US" baseline="30000" dirty="0" smtClean="0"/>
              <a:t>st</a:t>
            </a:r>
            <a:r>
              <a:rPr lang="en-US" dirty="0" smtClean="0"/>
              <a:t> Century Teacher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Integrating technology with the content and pedagogical issues and concerns.</a:t>
            </a:r>
          </a:p>
          <a:p>
            <a:pPr>
              <a:buFont typeface="Wingdings" charset="2"/>
              <a:buChar char="q"/>
            </a:pPr>
            <a:r>
              <a:rPr lang="en-US" dirty="0"/>
              <a:t>	</a:t>
            </a:r>
            <a:r>
              <a:rPr lang="en-US" dirty="0" smtClean="0"/>
              <a:t>e.g. elementary pre-service teacher must deal with issues of engaging children in digital story telling (an experience they themselves have not had)</a:t>
            </a:r>
          </a:p>
          <a:p>
            <a:pPr>
              <a:buFont typeface="Wingdings" charset="2"/>
              <a:buChar char="q"/>
            </a:pPr>
            <a:r>
              <a:rPr lang="en-US" dirty="0" err="1" smtClean="0"/>
              <a:t>E.g</a:t>
            </a:r>
            <a:r>
              <a:rPr lang="en-US" dirty="0" smtClean="0"/>
              <a:t> mathematics teachers faced with questions about when and how students should use calculators, or how dynamic spreadsheet can showcase the power of algebra in exploring and making decision about real world problem</a:t>
            </a:r>
            <a:endParaRPr lang="en-US" dirty="0"/>
          </a:p>
        </p:txBody>
      </p:sp>
    </p:spTree>
    <p:extLst>
      <p:ext uri="{BB962C8B-B14F-4D97-AF65-F5344CB8AC3E}">
        <p14:creationId xmlns:p14="http://schemas.microsoft.com/office/powerpoint/2010/main" val="844741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Social studies </a:t>
            </a:r>
            <a:r>
              <a:rPr lang="en-US" dirty="0" err="1" smtClean="0"/>
              <a:t>preservice</a:t>
            </a:r>
            <a:r>
              <a:rPr lang="en-US" dirty="0" smtClean="0"/>
              <a:t> teachers are challenged with developing strategies that guide students to Internet resources in ways that involve a critical analysis of data rather the acceptance without question</a:t>
            </a:r>
          </a:p>
          <a:p>
            <a:r>
              <a:rPr lang="en-US" dirty="0" smtClean="0"/>
              <a:t>Science pre-service teachers must determine whether students learn better with direct experiences (</a:t>
            </a:r>
            <a:r>
              <a:rPr lang="en-US" dirty="0" err="1" smtClean="0"/>
              <a:t>e.g</a:t>
            </a:r>
            <a:r>
              <a:rPr lang="en-US" dirty="0" smtClean="0"/>
              <a:t> in frog dissection or investigation using a microscope) or whether a technological model or simulation provides the best classroom experience.</a:t>
            </a:r>
            <a:endParaRPr lang="en-US" dirty="0"/>
          </a:p>
        </p:txBody>
      </p:sp>
    </p:spTree>
    <p:extLst>
      <p:ext uri="{BB962C8B-B14F-4D97-AF65-F5344CB8AC3E}">
        <p14:creationId xmlns:p14="http://schemas.microsoft.com/office/powerpoint/2010/main" val="2510629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TEACHERS are faced with learning to incorporate goals and outcomes beyond their own content areas – guiding students learning </a:t>
            </a:r>
            <a:r>
              <a:rPr lang="en-US" i="1" dirty="0" smtClean="0"/>
              <a:t>about</a:t>
            </a:r>
            <a:r>
              <a:rPr lang="en-US" dirty="0" smtClean="0"/>
              <a:t> the new and emerging ICT while students are also learning the content </a:t>
            </a:r>
            <a:r>
              <a:rPr lang="en-US" i="1" dirty="0" smtClean="0"/>
              <a:t>with </a:t>
            </a:r>
            <a:r>
              <a:rPr lang="en-US" dirty="0" smtClean="0"/>
              <a:t>the technology.</a:t>
            </a:r>
            <a:endParaRPr lang="en-US" dirty="0"/>
          </a:p>
        </p:txBody>
      </p:sp>
    </p:spTree>
    <p:extLst>
      <p:ext uri="{BB962C8B-B14F-4D97-AF65-F5344CB8AC3E}">
        <p14:creationId xmlns:p14="http://schemas.microsoft.com/office/powerpoint/2010/main" val="4280001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a:t>
            </a:r>
            <a:endParaRPr lang="en-US" dirty="0"/>
          </a:p>
        </p:txBody>
      </p:sp>
      <p:sp>
        <p:nvSpPr>
          <p:cNvPr id="3" name="Content Placeholder 2"/>
          <p:cNvSpPr>
            <a:spLocks noGrp="1"/>
          </p:cNvSpPr>
          <p:nvPr>
            <p:ph idx="1"/>
          </p:nvPr>
        </p:nvSpPr>
        <p:spPr/>
        <p:txBody>
          <a:bodyPr/>
          <a:lstStyle/>
          <a:p>
            <a:r>
              <a:rPr lang="en-US" dirty="0" smtClean="0"/>
              <a:t>In order to perform the tasks and overcome the challenges of a 21</a:t>
            </a:r>
            <a:r>
              <a:rPr lang="en-US" baseline="30000" dirty="0" smtClean="0"/>
              <a:t>st</a:t>
            </a:r>
            <a:r>
              <a:rPr lang="en-US" dirty="0" smtClean="0"/>
              <a:t> century teacher, TC need to learn in gaining Technological Pedagogical Content Knowledge (TPCK) to gain DECLARATIVE, PROCEDURAL, SCHMEATIC AND STRATEGIC ways of knowing and thinking involved in TPCK</a:t>
            </a:r>
            <a:endParaRPr lang="en-US" dirty="0"/>
          </a:p>
        </p:txBody>
      </p:sp>
    </p:spTree>
    <p:extLst>
      <p:ext uri="{BB962C8B-B14F-4D97-AF65-F5344CB8AC3E}">
        <p14:creationId xmlns:p14="http://schemas.microsoft.com/office/powerpoint/2010/main" val="280445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430833"/>
          </a:xfrm>
        </p:spPr>
        <p:txBody>
          <a:bodyPr>
            <a:normAutofit/>
          </a:bodyPr>
          <a:lstStyle/>
          <a:p>
            <a:r>
              <a:rPr lang="en-US" dirty="0" smtClean="0"/>
              <a:t>Technological Pedagogical Content Knowledge : A Framework for Teacher Knowledge </a:t>
            </a:r>
            <a:endParaRPr lang="en-US" dirty="0"/>
          </a:p>
        </p:txBody>
      </p:sp>
      <p:sp>
        <p:nvSpPr>
          <p:cNvPr id="3" name="Content Placeholder 2"/>
          <p:cNvSpPr>
            <a:spLocks noGrp="1"/>
          </p:cNvSpPr>
          <p:nvPr>
            <p:ph idx="1"/>
          </p:nvPr>
        </p:nvSpPr>
        <p:spPr>
          <a:xfrm>
            <a:off x="457200" y="3018348"/>
            <a:ext cx="7881465" cy="607351"/>
          </a:xfrm>
        </p:spPr>
        <p:txBody>
          <a:bodyPr/>
          <a:lstStyle/>
          <a:p>
            <a:r>
              <a:rPr lang="en-US" dirty="0" err="1" smtClean="0"/>
              <a:t>Punya</a:t>
            </a:r>
            <a:r>
              <a:rPr lang="en-US" dirty="0" smtClean="0"/>
              <a:t> Mishra and Matthew J. Koehler</a:t>
            </a:r>
            <a:endParaRPr lang="en-US" dirty="0"/>
          </a:p>
        </p:txBody>
      </p:sp>
    </p:spTree>
    <p:extLst>
      <p:ext uri="{BB962C8B-B14F-4D97-AF65-F5344CB8AC3E}">
        <p14:creationId xmlns:p14="http://schemas.microsoft.com/office/powerpoint/2010/main" val="903260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thinking involved in TPCK</a:t>
            </a:r>
            <a:endParaRPr lang="en-US" dirty="0"/>
          </a:p>
        </p:txBody>
      </p:sp>
      <p:sp>
        <p:nvSpPr>
          <p:cNvPr id="3" name="Content Placeholder 2"/>
          <p:cNvSpPr>
            <a:spLocks noGrp="1"/>
          </p:cNvSpPr>
          <p:nvPr>
            <p:ph idx="1"/>
          </p:nvPr>
        </p:nvSpPr>
        <p:spPr>
          <a:xfrm>
            <a:off x="457200" y="1269915"/>
            <a:ext cx="8488918" cy="5392537"/>
          </a:xfrm>
        </p:spPr>
        <p:txBody>
          <a:bodyPr>
            <a:normAutofit fontScale="92500" lnSpcReduction="10000"/>
          </a:bodyPr>
          <a:lstStyle/>
          <a:p>
            <a:r>
              <a:rPr lang="en-US" dirty="0" smtClean="0"/>
              <a:t>Declarative : knowing that </a:t>
            </a:r>
          </a:p>
          <a:p>
            <a:pPr marL="0" lvl="1" indent="0">
              <a:buNone/>
            </a:pPr>
            <a:r>
              <a:rPr lang="en-US" dirty="0" smtClean="0"/>
              <a:t>	-  Definition, terms, facts , description</a:t>
            </a:r>
          </a:p>
          <a:p>
            <a:r>
              <a:rPr lang="en-US" dirty="0" smtClean="0"/>
              <a:t>Procedural : knowing how</a:t>
            </a:r>
          </a:p>
          <a:p>
            <a:pPr marL="0" indent="0">
              <a:buNone/>
            </a:pPr>
            <a:r>
              <a:rPr lang="en-US" dirty="0" smtClean="0"/>
              <a:t>	- sequences of steps to complete task or subtasks</a:t>
            </a:r>
          </a:p>
          <a:p>
            <a:r>
              <a:rPr lang="en-US" dirty="0" smtClean="0"/>
              <a:t>Schematic : knowing why</a:t>
            </a:r>
          </a:p>
          <a:p>
            <a:pPr marL="0" indent="0">
              <a:buNone/>
            </a:pPr>
            <a:r>
              <a:rPr lang="en-US" dirty="0"/>
              <a:t> </a:t>
            </a:r>
            <a:r>
              <a:rPr lang="en-US" dirty="0" smtClean="0"/>
              <a:t>    - drawing on both declarative and procedural knowledge (such as principles and mental models)</a:t>
            </a:r>
          </a:p>
          <a:p>
            <a:r>
              <a:rPr lang="en-US" dirty="0" smtClean="0"/>
              <a:t>Strategic : knowing when and where</a:t>
            </a:r>
          </a:p>
          <a:p>
            <a:pPr marL="0" indent="0">
              <a:buNone/>
            </a:pPr>
            <a:r>
              <a:rPr lang="en-US" dirty="0"/>
              <a:t> </a:t>
            </a:r>
            <a:r>
              <a:rPr lang="en-US" dirty="0" smtClean="0"/>
              <a:t>    - domain specific knowledge and strategies, e.g. planning and problem solving with monitoring progress toward a goal</a:t>
            </a:r>
          </a:p>
          <a:p>
            <a:pPr marL="0" indent="0">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3720588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4522" y="1600200"/>
            <a:ext cx="8392278" cy="5117465"/>
          </a:xfrm>
        </p:spPr>
        <p:txBody>
          <a:bodyPr/>
          <a:lstStyle/>
          <a:p>
            <a:r>
              <a:rPr lang="en-US" dirty="0" smtClean="0"/>
              <a:t>TPCK is a way of thinking strategically while involved in planning, </a:t>
            </a:r>
            <a:r>
              <a:rPr lang="en-US" dirty="0" err="1" smtClean="0"/>
              <a:t>organising</a:t>
            </a:r>
            <a:r>
              <a:rPr lang="en-US" dirty="0" smtClean="0"/>
              <a:t>, critiquing and abstracting for specific content, specific student needs and specific classroom situation concurrently considering the multitude of twenty-first century technologies with potential for supporting students’ learning</a:t>
            </a:r>
            <a:endParaRPr lang="en-US" dirty="0"/>
          </a:p>
        </p:txBody>
      </p:sp>
    </p:spTree>
    <p:extLst>
      <p:ext uri="{BB962C8B-B14F-4D97-AF65-F5344CB8AC3E}">
        <p14:creationId xmlns:p14="http://schemas.microsoft.com/office/powerpoint/2010/main" val="3917724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21</a:t>
            </a:r>
            <a:r>
              <a:rPr lang="en-US" baseline="30000" dirty="0" smtClean="0"/>
              <a:t>ST</a:t>
            </a:r>
            <a:r>
              <a:rPr lang="en-US" dirty="0" smtClean="0"/>
              <a:t> CENTURY TEACHERS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Understand the diversity of students and their learning needs </a:t>
            </a:r>
            <a:r>
              <a:rPr lang="en-US" dirty="0" smtClean="0"/>
              <a:t>in a technology-mediated classroom : Individualized learning</a:t>
            </a:r>
          </a:p>
          <a:p>
            <a:r>
              <a:rPr lang="en-US" i="1" dirty="0" smtClean="0"/>
              <a:t>Planning and designing learning environments and experiences </a:t>
            </a:r>
            <a:r>
              <a:rPr lang="en-US" dirty="0" smtClean="0"/>
              <a:t>that meet the diversity of student learning needs in a technologically-mediated classroom</a:t>
            </a:r>
          </a:p>
          <a:p>
            <a:r>
              <a:rPr lang="en-US" i="1" dirty="0" smtClean="0"/>
              <a:t>Developing effective instructional strategies </a:t>
            </a:r>
            <a:r>
              <a:rPr lang="en-US" dirty="0" smtClean="0"/>
              <a:t>to adequately attend to the diversity of students learning needs in a technologically-mediated classroom</a:t>
            </a:r>
            <a:endParaRPr lang="en-US" dirty="0"/>
          </a:p>
        </p:txBody>
      </p:sp>
    </p:spTree>
    <p:extLst>
      <p:ext uri="{BB962C8B-B14F-4D97-AF65-F5344CB8AC3E}">
        <p14:creationId xmlns:p14="http://schemas.microsoft.com/office/powerpoint/2010/main" val="334332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21</a:t>
            </a:r>
            <a:r>
              <a:rPr lang="en-US" baseline="30000" dirty="0" smtClean="0"/>
              <a:t>ST</a:t>
            </a:r>
            <a:r>
              <a:rPr lang="en-US" dirty="0" smtClean="0"/>
              <a:t> CENTURY TEACHERS</a:t>
            </a:r>
            <a:endParaRPr lang="en-US" dirty="0"/>
          </a:p>
        </p:txBody>
      </p:sp>
      <p:sp>
        <p:nvSpPr>
          <p:cNvPr id="3" name="Content Placeholder 2"/>
          <p:cNvSpPr>
            <a:spLocks noGrp="1"/>
          </p:cNvSpPr>
          <p:nvPr>
            <p:ph idx="1"/>
          </p:nvPr>
        </p:nvSpPr>
        <p:spPr>
          <a:xfrm>
            <a:off x="457200" y="1600200"/>
            <a:ext cx="8229600" cy="5062252"/>
          </a:xfrm>
        </p:spPr>
        <p:txBody>
          <a:bodyPr/>
          <a:lstStyle/>
          <a:p>
            <a:r>
              <a:rPr lang="en-US" i="1" dirty="0" smtClean="0"/>
              <a:t>Identify effective classroom management strategies </a:t>
            </a:r>
            <a:r>
              <a:rPr lang="en-US" dirty="0" smtClean="0"/>
              <a:t>to support the diversity of students in learning in learning in a technology-mediated classroom</a:t>
            </a:r>
          </a:p>
          <a:p>
            <a:r>
              <a:rPr lang="en-US" i="1" dirty="0" smtClean="0"/>
              <a:t>Assessing </a:t>
            </a:r>
            <a:r>
              <a:rPr lang="en-US" dirty="0" smtClean="0"/>
              <a:t>the diversity of student learning in a technology-mediated classroom, by considering how technology impacts on how students interact with the subject matter.</a:t>
            </a:r>
            <a:endParaRPr lang="en-US" dirty="0"/>
          </a:p>
        </p:txBody>
      </p:sp>
    </p:spTree>
    <p:extLst>
      <p:ext uri="{BB962C8B-B14F-4D97-AF65-F5344CB8AC3E}">
        <p14:creationId xmlns:p14="http://schemas.microsoft.com/office/powerpoint/2010/main" val="1987552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 EACH GROUP</a:t>
            </a:r>
            <a:endParaRPr lang="en-US" dirty="0"/>
          </a:p>
        </p:txBody>
      </p:sp>
      <p:sp>
        <p:nvSpPr>
          <p:cNvPr id="3" name="Content Placeholder 2"/>
          <p:cNvSpPr>
            <a:spLocks noGrp="1"/>
          </p:cNvSpPr>
          <p:nvPr>
            <p:ph idx="1"/>
          </p:nvPr>
        </p:nvSpPr>
        <p:spPr/>
        <p:txBody>
          <a:bodyPr/>
          <a:lstStyle/>
          <a:p>
            <a:r>
              <a:rPr lang="en-US" dirty="0" smtClean="0"/>
              <a:t>Identify a specific topic you want to plan to teach to a specific group of students (</a:t>
            </a:r>
            <a:r>
              <a:rPr lang="en-US" dirty="0" err="1" smtClean="0"/>
              <a:t>heterogenous</a:t>
            </a:r>
            <a:r>
              <a:rPr lang="en-US" dirty="0" smtClean="0"/>
              <a:t> group of students in a targeted content area).</a:t>
            </a:r>
          </a:p>
          <a:p>
            <a:r>
              <a:rPr lang="en-US" dirty="0" smtClean="0"/>
              <a:t>Collaboratively identify a specific content topic for the unit of instruction you plan to design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8865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Then initial decision provide the context for exploring important important ideas for </a:t>
            </a:r>
          </a:p>
          <a:p>
            <a:pPr lvl="1"/>
            <a:r>
              <a:rPr lang="en-US" dirty="0" smtClean="0"/>
              <a:t> designing lesson/units</a:t>
            </a:r>
          </a:p>
          <a:p>
            <a:pPr lvl="1"/>
            <a:r>
              <a:rPr lang="en-US" dirty="0" smtClean="0"/>
              <a:t>Understanding student needs</a:t>
            </a:r>
          </a:p>
          <a:p>
            <a:pPr lvl="1"/>
            <a:r>
              <a:rPr lang="en-US" dirty="0"/>
              <a:t> </a:t>
            </a:r>
            <a:r>
              <a:rPr lang="en-US" dirty="0" smtClean="0"/>
              <a:t>considering various instruction strategies</a:t>
            </a:r>
          </a:p>
          <a:p>
            <a:pPr lvl="1"/>
            <a:r>
              <a:rPr lang="en-US" dirty="0" smtClean="0"/>
              <a:t>Managing classroom activities</a:t>
            </a:r>
          </a:p>
          <a:p>
            <a:pPr lvl="1"/>
            <a:r>
              <a:rPr lang="en-US" dirty="0" smtClean="0"/>
              <a:t>Assessing student learning</a:t>
            </a:r>
            <a:endParaRPr lang="en-US" dirty="0"/>
          </a:p>
        </p:txBody>
      </p:sp>
    </p:spTree>
    <p:extLst>
      <p:ext uri="{BB962C8B-B14F-4D97-AF65-F5344CB8AC3E}">
        <p14:creationId xmlns:p14="http://schemas.microsoft.com/office/powerpoint/2010/main" val="370702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Matrix </a:t>
            </a:r>
            <a:r>
              <a:rPr lang="en-US" dirty="0" err="1" smtClean="0"/>
              <a:t>organisation</a:t>
            </a:r>
            <a:r>
              <a:rPr lang="en-US" dirty="0" smtClean="0"/>
              <a:t> of the thinking for designing a unit of instruction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8752706"/>
              </p:ext>
            </p:extLst>
          </p:nvPr>
        </p:nvGraphicFramePr>
        <p:xfrm>
          <a:off x="457200" y="1600200"/>
          <a:ext cx="8229600" cy="3474719"/>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KNOWLEDGE</a:t>
                      </a:r>
                      <a:r>
                        <a:rPr lang="en-US" baseline="0" dirty="0" smtClean="0"/>
                        <a:t> </a:t>
                      </a:r>
                    </a:p>
                    <a:p>
                      <a:r>
                        <a:rPr lang="en-US" baseline="0" dirty="0" smtClean="0"/>
                        <a:t>DIMENSION</a:t>
                      </a:r>
                      <a:endParaRPr lang="en-US" dirty="0"/>
                    </a:p>
                  </a:txBody>
                  <a:tcPr/>
                </a:tc>
                <a:tc>
                  <a:txBody>
                    <a:bodyPr/>
                    <a:lstStyle/>
                    <a:p>
                      <a:r>
                        <a:rPr lang="en-US" dirty="0" smtClean="0"/>
                        <a:t>CONTENT</a:t>
                      </a:r>
                      <a:endParaRPr lang="en-US" dirty="0"/>
                    </a:p>
                  </a:txBody>
                  <a:tcPr/>
                </a:tc>
                <a:tc>
                  <a:txBody>
                    <a:bodyPr/>
                    <a:lstStyle/>
                    <a:p>
                      <a:r>
                        <a:rPr lang="en-US" dirty="0" smtClean="0"/>
                        <a:t>TEACHING AND </a:t>
                      </a:r>
                    </a:p>
                    <a:p>
                      <a:r>
                        <a:rPr lang="en-US" dirty="0" smtClean="0"/>
                        <a:t>STUDENT</a:t>
                      </a:r>
                      <a:r>
                        <a:rPr lang="en-US" baseline="0" dirty="0" smtClean="0"/>
                        <a:t> LEARNING</a:t>
                      </a:r>
                      <a:endParaRPr lang="en-US" dirty="0"/>
                    </a:p>
                  </a:txBody>
                  <a:tcPr/>
                </a:tc>
                <a:tc>
                  <a:txBody>
                    <a:bodyPr/>
                    <a:lstStyle/>
                    <a:p>
                      <a:r>
                        <a:rPr lang="en-US" dirty="0" smtClean="0"/>
                        <a:t>TECHNOLOGY</a:t>
                      </a:r>
                      <a:endParaRPr lang="en-US" dirty="0"/>
                    </a:p>
                  </a:txBody>
                  <a:tcPr/>
                </a:tc>
              </a:tr>
              <a:tr h="370840">
                <a:tc>
                  <a:txBody>
                    <a:bodyPr/>
                    <a:lstStyle/>
                    <a:p>
                      <a:r>
                        <a:rPr lang="en-US" dirty="0" smtClean="0"/>
                        <a:t>DECLARATIVE</a:t>
                      </a:r>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PROCEDURAL</a:t>
                      </a:r>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SCHEMATIC</a:t>
                      </a:r>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STRATEGIC</a:t>
                      </a:r>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60266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 AS A GROUP</a:t>
            </a:r>
            <a:endParaRPr lang="en-US" dirty="0"/>
          </a:p>
        </p:txBody>
      </p:sp>
      <p:sp>
        <p:nvSpPr>
          <p:cNvPr id="3" name="Content Placeholder 2"/>
          <p:cNvSpPr>
            <a:spLocks noGrp="1"/>
          </p:cNvSpPr>
          <p:nvPr>
            <p:ph idx="1"/>
          </p:nvPr>
        </p:nvSpPr>
        <p:spPr/>
        <p:txBody>
          <a:bodyPr/>
          <a:lstStyle/>
          <a:p>
            <a:r>
              <a:rPr lang="en-US" dirty="0" smtClean="0"/>
              <a:t>PREPARE THE MATRIX IN A COLLABORATION DOCUMENT (e.g. </a:t>
            </a:r>
            <a:r>
              <a:rPr lang="en-US" dirty="0" err="1" smtClean="0"/>
              <a:t>iBox</a:t>
            </a:r>
            <a:r>
              <a:rPr lang="en-US" dirty="0" smtClean="0"/>
              <a:t>, Wiki, document on Google Doc, </a:t>
            </a:r>
            <a:r>
              <a:rPr lang="en-US" dirty="0" err="1" smtClean="0"/>
              <a:t>iCoud</a:t>
            </a:r>
            <a:r>
              <a:rPr lang="en-US" dirty="0" smtClean="0"/>
              <a:t>, </a:t>
            </a:r>
            <a:r>
              <a:rPr lang="en-US" dirty="0" err="1" smtClean="0"/>
              <a:t>etc</a:t>
            </a:r>
            <a:r>
              <a:rPr lang="en-US" dirty="0" smtClean="0"/>
              <a:t>)</a:t>
            </a:r>
          </a:p>
          <a:p>
            <a:pPr marL="0" indent="0">
              <a:buNone/>
            </a:pPr>
            <a:r>
              <a:rPr lang="en-US" dirty="0"/>
              <a:t> </a:t>
            </a:r>
            <a:r>
              <a:rPr lang="en-US" dirty="0" smtClean="0"/>
              <a:t>   to dynamically allow each member of the group to work actively on the document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870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design approach</a:t>
            </a:r>
            <a:endParaRPr lang="en-US" dirty="0"/>
          </a:p>
        </p:txBody>
      </p:sp>
      <p:sp>
        <p:nvSpPr>
          <p:cNvPr id="3" name="Content Placeholder 2"/>
          <p:cNvSpPr>
            <a:spLocks noGrp="1"/>
          </p:cNvSpPr>
          <p:nvPr>
            <p:ph idx="1"/>
          </p:nvPr>
        </p:nvSpPr>
        <p:spPr/>
        <p:txBody>
          <a:bodyPr/>
          <a:lstStyle/>
          <a:p>
            <a:r>
              <a:rPr lang="en-US" dirty="0" smtClean="0"/>
              <a:t>The following questions help the study group member in clarifying their ideas about the content while carefully considering different knowledge levels (declarative, procedural, schematic, strategic) that distinguish the thinking required in the end-of-the-unit problem or expectation</a:t>
            </a:r>
            <a:endParaRPr lang="en-US" dirty="0"/>
          </a:p>
        </p:txBody>
      </p:sp>
    </p:spTree>
    <p:extLst>
      <p:ext uri="{BB962C8B-B14F-4D97-AF65-F5344CB8AC3E}">
        <p14:creationId xmlns:p14="http://schemas.microsoft.com/office/powerpoint/2010/main" val="3432266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What do you plan for students to do at the conclusion of the unit</a:t>
            </a:r>
          </a:p>
          <a:p>
            <a:r>
              <a:rPr lang="en-US" dirty="0" smtClean="0"/>
              <a:t>2) what problems will these students solve at the end of the unit?</a:t>
            </a:r>
          </a:p>
          <a:p>
            <a:r>
              <a:rPr lang="en-US" dirty="0" smtClean="0"/>
              <a:t>3) what skills will they demonstrate?</a:t>
            </a:r>
          </a:p>
          <a:p>
            <a:r>
              <a:rPr lang="en-US" dirty="0" smtClean="0"/>
              <a:t>4) How will they demonstrate their knowledge of the content (assessment form):</a:t>
            </a:r>
          </a:p>
        </p:txBody>
      </p:sp>
    </p:spTree>
    <p:extLst>
      <p:ext uri="{BB962C8B-B14F-4D97-AF65-F5344CB8AC3E}">
        <p14:creationId xmlns:p14="http://schemas.microsoft.com/office/powerpoint/2010/main" val="206727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48589"/>
            <a:ext cx="8362791" cy="1143000"/>
          </a:xfrm>
        </p:spPr>
        <p:txBody>
          <a:bodyPr>
            <a:normAutofit fontScale="90000"/>
          </a:bodyPr>
          <a:lstStyle/>
          <a:p>
            <a:r>
              <a:rPr lang="en-US" dirty="0" smtClean="0"/>
              <a:t>With </a:t>
            </a:r>
            <a:r>
              <a:rPr lang="en-US" dirty="0" err="1"/>
              <a:t>Punya</a:t>
            </a:r>
            <a:r>
              <a:rPr lang="en-US" dirty="0"/>
              <a:t> Mishra and </a:t>
            </a:r>
            <a:r>
              <a:rPr lang="en-US" dirty="0" smtClean="0"/>
              <a:t/>
            </a:r>
            <a:br>
              <a:rPr lang="en-US" dirty="0" smtClean="0"/>
            </a:br>
            <a:r>
              <a:rPr lang="en-US" dirty="0" smtClean="0"/>
              <a:t>Matthew </a:t>
            </a:r>
            <a:r>
              <a:rPr lang="en-US" dirty="0"/>
              <a:t>J. Koehler</a:t>
            </a:r>
            <a:br>
              <a:rPr lang="en-US" dirty="0"/>
            </a:br>
            <a:endParaRPr lang="en-US" dirty="0"/>
          </a:p>
        </p:txBody>
      </p:sp>
      <p:pic>
        <p:nvPicPr>
          <p:cNvPr id="4" name="Content Placeholder 3" descr="with Punya Mishra and Mathew Koehler.JP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a:xfrm>
            <a:off x="457199" y="1765539"/>
            <a:ext cx="8229600" cy="4525963"/>
          </a:xfrm>
        </p:spPr>
      </p:pic>
    </p:spTree>
    <p:extLst>
      <p:ext uri="{BB962C8B-B14F-4D97-AF65-F5344CB8AC3E}">
        <p14:creationId xmlns:p14="http://schemas.microsoft.com/office/powerpoint/2010/main" val="38459837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the group think about teaching and student learning (pedagogy) as well as integrating technology in the unit</a:t>
            </a:r>
          </a:p>
          <a:p>
            <a:r>
              <a:rPr lang="en-US" dirty="0" smtClean="0"/>
              <a:t>Search the Web and investigate other curriculum materials for identifying potential activities, technologies and instructional strategies</a:t>
            </a:r>
            <a:endParaRPr lang="en-US" dirty="0"/>
          </a:p>
        </p:txBody>
      </p:sp>
    </p:spTree>
    <p:extLst>
      <p:ext uri="{BB962C8B-B14F-4D97-AF65-F5344CB8AC3E}">
        <p14:creationId xmlns:p14="http://schemas.microsoft.com/office/powerpoint/2010/main" val="26054226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7921453"/>
              </p:ext>
            </p:extLst>
          </p:nvPr>
        </p:nvGraphicFramePr>
        <p:xfrm>
          <a:off x="-18408" y="70853"/>
          <a:ext cx="9001341" cy="6554789"/>
        </p:xfrm>
        <a:graphic>
          <a:graphicData uri="http://schemas.openxmlformats.org/drawingml/2006/table">
            <a:tbl>
              <a:tblPr firstRow="1" bandRow="1">
                <a:tableStyleId>{5C22544A-7EE6-4342-B048-85BDC9FD1C3A}</a:tableStyleId>
              </a:tblPr>
              <a:tblGrid>
                <a:gridCol w="1940548"/>
                <a:gridCol w="7060793"/>
              </a:tblGrid>
              <a:tr h="1291305">
                <a:tc>
                  <a:txBody>
                    <a:bodyPr/>
                    <a:lstStyle/>
                    <a:p>
                      <a:r>
                        <a:rPr lang="en-US" dirty="0" smtClean="0"/>
                        <a:t>KNOWLEDGE</a:t>
                      </a:r>
                      <a:r>
                        <a:rPr lang="en-US" baseline="0" dirty="0" smtClean="0"/>
                        <a:t> </a:t>
                      </a:r>
                    </a:p>
                    <a:p>
                      <a:r>
                        <a:rPr lang="en-US" baseline="0" dirty="0" smtClean="0"/>
                        <a:t>DIMENSION</a:t>
                      </a:r>
                      <a:endParaRPr lang="en-US" dirty="0"/>
                    </a:p>
                  </a:txBody>
                  <a:tcPr/>
                </a:tc>
                <a:tc>
                  <a:txBody>
                    <a:bodyPr/>
                    <a:lstStyle/>
                    <a:p>
                      <a:r>
                        <a:rPr lang="en-US" dirty="0" smtClean="0"/>
                        <a:t>CONTENT</a:t>
                      </a:r>
                      <a:endParaRPr lang="en-US" dirty="0"/>
                    </a:p>
                  </a:txBody>
                  <a:tcPr/>
                </a:tc>
              </a:tr>
              <a:tr h="1445077">
                <a:tc>
                  <a:txBody>
                    <a:bodyPr/>
                    <a:lstStyle/>
                    <a:p>
                      <a:r>
                        <a:rPr lang="en-US" dirty="0" smtClean="0"/>
                        <a:t>DECLARATIVE</a:t>
                      </a:r>
                      <a:endParaRPr lang="en-US" dirty="0"/>
                    </a:p>
                  </a:txBody>
                  <a:tcPr/>
                </a:tc>
                <a:tc>
                  <a:txBody>
                    <a:bodyPr/>
                    <a:lstStyle/>
                    <a:p>
                      <a:r>
                        <a:rPr lang="en-US" dirty="0" smtClean="0"/>
                        <a:t>Recognizes</a:t>
                      </a:r>
                      <a:r>
                        <a:rPr lang="en-US" baseline="0" dirty="0" smtClean="0"/>
                        <a:t> that change is the amount to be returned after providing money in excess of the cost of specific items</a:t>
                      </a:r>
                    </a:p>
                    <a:p>
                      <a:r>
                        <a:rPr lang="en-US" baseline="0" dirty="0" smtClean="0"/>
                        <a:t>Identifies the value for coins such as cents and dollars</a:t>
                      </a:r>
                      <a:endParaRPr lang="en-US" dirty="0" smtClean="0"/>
                    </a:p>
                  </a:txBody>
                  <a:tcPr/>
                </a:tc>
              </a:tr>
              <a:tr h="1319395">
                <a:tc>
                  <a:txBody>
                    <a:bodyPr/>
                    <a:lstStyle/>
                    <a:p>
                      <a:r>
                        <a:rPr lang="en-US" dirty="0" smtClean="0"/>
                        <a:t>PROCEDURAL</a:t>
                      </a:r>
                      <a:endParaRPr lang="en-US" dirty="0"/>
                    </a:p>
                  </a:txBody>
                  <a:tcPr/>
                </a:tc>
                <a:tc>
                  <a:txBody>
                    <a:bodyPr/>
                    <a:lstStyle/>
                    <a:p>
                      <a:r>
                        <a:rPr lang="en-US" dirty="0" smtClean="0"/>
                        <a:t>Know how to use “count on” as a means of making change</a:t>
                      </a:r>
                    </a:p>
                    <a:p>
                      <a:r>
                        <a:rPr lang="en-US" dirty="0" smtClean="0"/>
                        <a:t>Knows how to use subtraction to find the amount</a:t>
                      </a:r>
                      <a:r>
                        <a:rPr lang="en-US" baseline="0" dirty="0" smtClean="0"/>
                        <a:t> of change</a:t>
                      </a:r>
                      <a:endParaRPr lang="en-US" dirty="0" smtClean="0"/>
                    </a:p>
                  </a:txBody>
                  <a:tcPr/>
                </a:tc>
              </a:tr>
              <a:tr h="909378">
                <a:tc>
                  <a:txBody>
                    <a:bodyPr/>
                    <a:lstStyle/>
                    <a:p>
                      <a:r>
                        <a:rPr lang="en-US" dirty="0" smtClean="0"/>
                        <a:t>SCHEMATIC</a:t>
                      </a:r>
                      <a:endParaRPr lang="en-US" dirty="0"/>
                    </a:p>
                  </a:txBody>
                  <a:tcPr/>
                </a:tc>
                <a:tc>
                  <a:txBody>
                    <a:bodyPr/>
                    <a:lstStyle/>
                    <a:p>
                      <a:r>
                        <a:rPr lang="en-US" dirty="0" smtClean="0"/>
                        <a:t>Explains</a:t>
                      </a:r>
                      <a:r>
                        <a:rPr lang="en-US" baseline="0" dirty="0" smtClean="0"/>
                        <a:t> why a set of coins is the least </a:t>
                      </a:r>
                      <a:r>
                        <a:rPr lang="en-US" baseline="0" dirty="0" err="1" smtClean="0"/>
                        <a:t>numner</a:t>
                      </a:r>
                      <a:r>
                        <a:rPr lang="en-US" baseline="0" dirty="0" smtClean="0"/>
                        <a:t> of coins needed for </a:t>
                      </a:r>
                      <a:r>
                        <a:rPr lang="en-US" baseline="0" dirty="0" err="1" smtClean="0"/>
                        <a:t>returing</a:t>
                      </a:r>
                      <a:r>
                        <a:rPr lang="en-US" baseline="0" dirty="0" smtClean="0"/>
                        <a:t> the excess of the cost of the items</a:t>
                      </a:r>
                      <a:endParaRPr lang="en-US" dirty="0" smtClean="0"/>
                    </a:p>
                  </a:txBody>
                  <a:tcPr/>
                </a:tc>
              </a:tr>
              <a:tr h="1589634">
                <a:tc>
                  <a:txBody>
                    <a:bodyPr/>
                    <a:lstStyle/>
                    <a:p>
                      <a:r>
                        <a:rPr lang="en-US" dirty="0" smtClean="0"/>
                        <a:t>STRATEGIC</a:t>
                      </a:r>
                      <a:endParaRPr lang="en-US" dirty="0"/>
                    </a:p>
                  </a:txBody>
                  <a:tcPr/>
                </a:tc>
                <a:tc>
                  <a:txBody>
                    <a:bodyPr/>
                    <a:lstStyle/>
                    <a:p>
                      <a:r>
                        <a:rPr lang="en-US" dirty="0" smtClean="0"/>
                        <a:t>Makes change in a lemonade</a:t>
                      </a:r>
                      <a:r>
                        <a:rPr lang="en-US" baseline="0" dirty="0" smtClean="0"/>
                        <a:t> stand simulation</a:t>
                      </a:r>
                    </a:p>
                    <a:p>
                      <a:r>
                        <a:rPr lang="en-US" baseline="0" dirty="0" smtClean="0"/>
                        <a:t>Determine money transactions and the appropriate coins needed for returning change for different purchases</a:t>
                      </a:r>
                      <a:endParaRPr lang="en-US" dirty="0" smtClean="0"/>
                    </a:p>
                    <a:p>
                      <a:endParaRPr lang="en-US" dirty="0"/>
                    </a:p>
                  </a:txBody>
                  <a:tcPr/>
                </a:tc>
              </a:tr>
            </a:tbl>
          </a:graphicData>
        </a:graphic>
      </p:graphicFrame>
    </p:spTree>
    <p:extLst>
      <p:ext uri="{BB962C8B-B14F-4D97-AF65-F5344CB8AC3E}">
        <p14:creationId xmlns:p14="http://schemas.microsoft.com/office/powerpoint/2010/main" val="11396668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Matrix </a:t>
            </a:r>
            <a:r>
              <a:rPr lang="en-US" dirty="0" err="1" smtClean="0"/>
              <a:t>organisation</a:t>
            </a:r>
            <a:r>
              <a:rPr lang="en-US" dirty="0" smtClean="0"/>
              <a:t> of the thinking for designing a unit of instruction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080662"/>
              </p:ext>
            </p:extLst>
          </p:nvPr>
        </p:nvGraphicFramePr>
        <p:xfrm>
          <a:off x="457200" y="1600200"/>
          <a:ext cx="8229600" cy="5120640"/>
        </p:xfrm>
        <a:graphic>
          <a:graphicData uri="http://schemas.openxmlformats.org/drawingml/2006/table">
            <a:tbl>
              <a:tblPr firstRow="1" bandRow="1">
                <a:tableStyleId>{5C22544A-7EE6-4342-B048-85BDC9FD1C3A}</a:tableStyleId>
              </a:tblPr>
              <a:tblGrid>
                <a:gridCol w="1597853"/>
                <a:gridCol w="6631747"/>
              </a:tblGrid>
              <a:tr h="370840">
                <a:tc>
                  <a:txBody>
                    <a:bodyPr/>
                    <a:lstStyle/>
                    <a:p>
                      <a:r>
                        <a:rPr lang="en-US" dirty="0" smtClean="0"/>
                        <a:t>KNOWLEDGE</a:t>
                      </a:r>
                      <a:r>
                        <a:rPr lang="en-US" baseline="0" dirty="0" smtClean="0"/>
                        <a:t> </a:t>
                      </a:r>
                    </a:p>
                    <a:p>
                      <a:r>
                        <a:rPr lang="en-US" baseline="0" dirty="0" smtClean="0"/>
                        <a:t>DIMENSION</a:t>
                      </a:r>
                      <a:endParaRPr lang="en-US" dirty="0"/>
                    </a:p>
                  </a:txBody>
                  <a:tcPr/>
                </a:tc>
                <a:tc>
                  <a:txBody>
                    <a:bodyPr/>
                    <a:lstStyle/>
                    <a:p>
                      <a:r>
                        <a:rPr lang="en-US" dirty="0" smtClean="0"/>
                        <a:t>TEACHING AND </a:t>
                      </a:r>
                    </a:p>
                    <a:p>
                      <a:r>
                        <a:rPr lang="en-US" dirty="0" smtClean="0"/>
                        <a:t>STUDENT</a:t>
                      </a:r>
                      <a:r>
                        <a:rPr lang="en-US" baseline="0" dirty="0" smtClean="0"/>
                        <a:t> LEARNING</a:t>
                      </a:r>
                      <a:endParaRPr lang="en-US" dirty="0"/>
                    </a:p>
                  </a:txBody>
                  <a:tcPr/>
                </a:tc>
              </a:tr>
              <a:tr h="370840">
                <a:tc>
                  <a:txBody>
                    <a:bodyPr/>
                    <a:lstStyle/>
                    <a:p>
                      <a:r>
                        <a:rPr lang="en-US" dirty="0" smtClean="0"/>
                        <a:t>DECLARATIVE</a:t>
                      </a:r>
                      <a:endParaRPr lang="en-US" dirty="0"/>
                    </a:p>
                  </a:txBody>
                  <a:tcPr/>
                </a:tc>
                <a:tc>
                  <a:txBody>
                    <a:bodyPr/>
                    <a:lstStyle/>
                    <a:p>
                      <a:r>
                        <a:rPr lang="en-US" dirty="0" smtClean="0"/>
                        <a:t>Student practice recognizing and comparing values of coins</a:t>
                      </a:r>
                    </a:p>
                    <a:p>
                      <a:r>
                        <a:rPr lang="en-US" dirty="0" smtClean="0"/>
                        <a:t>Students engage in multiple experience in counting amounts</a:t>
                      </a:r>
                      <a:r>
                        <a:rPr lang="en-US" baseline="0" dirty="0" smtClean="0"/>
                        <a:t> composed of a variety of coin amounts</a:t>
                      </a:r>
                      <a:endParaRPr lang="en-US" dirty="0"/>
                    </a:p>
                  </a:txBody>
                  <a:tcPr/>
                </a:tc>
              </a:tr>
              <a:tr h="370840">
                <a:tc>
                  <a:txBody>
                    <a:bodyPr/>
                    <a:lstStyle/>
                    <a:p>
                      <a:r>
                        <a:rPr lang="en-US" dirty="0" smtClean="0"/>
                        <a:t>PROCEDURAL</a:t>
                      </a:r>
                      <a:endParaRPr lang="en-US" dirty="0"/>
                    </a:p>
                  </a:txBody>
                  <a:tcPr/>
                </a:tc>
                <a:tc>
                  <a:txBody>
                    <a:bodyPr/>
                    <a:lstStyle/>
                    <a:p>
                      <a:r>
                        <a:rPr lang="en-US" dirty="0" smtClean="0"/>
                        <a:t>Student practice giving change for specific cost</a:t>
                      </a:r>
                    </a:p>
                    <a:p>
                      <a:r>
                        <a:rPr lang="en-US" dirty="0" smtClean="0"/>
                        <a:t>Whole class teacher demonstration</a:t>
                      </a:r>
                      <a:r>
                        <a:rPr lang="en-US" baseline="0" dirty="0" smtClean="0"/>
                        <a:t> for making change using “counting on” to determine the excess</a:t>
                      </a:r>
                    </a:p>
                    <a:p>
                      <a:r>
                        <a:rPr lang="en-US" baseline="0" dirty="0" smtClean="0"/>
                        <a:t>Worksheets focused on using subtraction to find the change</a:t>
                      </a:r>
                      <a:endParaRPr lang="en-US" dirty="0"/>
                    </a:p>
                  </a:txBody>
                  <a:tcPr/>
                </a:tc>
              </a:tr>
              <a:tr h="370840">
                <a:tc>
                  <a:txBody>
                    <a:bodyPr/>
                    <a:lstStyle/>
                    <a:p>
                      <a:r>
                        <a:rPr lang="en-US" dirty="0" smtClean="0"/>
                        <a:t>SCHEMATIC</a:t>
                      </a:r>
                      <a:endParaRPr lang="en-US" dirty="0"/>
                    </a:p>
                  </a:txBody>
                  <a:tcPr/>
                </a:tc>
                <a:tc>
                  <a:txBody>
                    <a:bodyPr/>
                    <a:lstStyle/>
                    <a:p>
                      <a:r>
                        <a:rPr lang="en-US" dirty="0" smtClean="0"/>
                        <a:t>Small group confirmation to determine multiple ways to return the change</a:t>
                      </a:r>
                    </a:p>
                    <a:p>
                      <a:r>
                        <a:rPr lang="en-US" dirty="0" smtClean="0"/>
                        <a:t>Whole class exploration to form conjectures</a:t>
                      </a:r>
                      <a:r>
                        <a:rPr lang="en-US" baseline="0" dirty="0" smtClean="0"/>
                        <a:t> for the number of  ways that change could be made for the cost of items</a:t>
                      </a:r>
                      <a:endParaRPr lang="en-US" dirty="0"/>
                    </a:p>
                  </a:txBody>
                  <a:tcPr/>
                </a:tc>
              </a:tr>
              <a:tr h="370840">
                <a:tc>
                  <a:txBody>
                    <a:bodyPr/>
                    <a:lstStyle/>
                    <a:p>
                      <a:r>
                        <a:rPr lang="en-US" dirty="0" smtClean="0"/>
                        <a:t>STRATEGIC</a:t>
                      </a:r>
                      <a:endParaRPr lang="en-US" dirty="0"/>
                    </a:p>
                  </a:txBody>
                  <a:tcPr/>
                </a:tc>
                <a:tc>
                  <a:txBody>
                    <a:bodyPr/>
                    <a:lstStyle/>
                    <a:p>
                      <a:r>
                        <a:rPr lang="en-US" dirty="0" smtClean="0"/>
                        <a:t>Students have opportunities to make decisions about making change: </a:t>
                      </a:r>
                      <a:r>
                        <a:rPr lang="en-US" dirty="0" err="1" smtClean="0"/>
                        <a:t>organise</a:t>
                      </a:r>
                      <a:r>
                        <a:rPr lang="en-US" dirty="0" smtClean="0"/>
                        <a:t> groups where each group has a lemonade</a:t>
                      </a:r>
                      <a:r>
                        <a:rPr lang="en-US" baseline="0" dirty="0" smtClean="0"/>
                        <a:t> stand.</a:t>
                      </a:r>
                    </a:p>
                    <a:p>
                      <a:r>
                        <a:rPr lang="en-US" baseline="0" dirty="0" smtClean="0"/>
                        <a:t>Each business is a student collaboration for investigating the types of transactions that might occur and the change returned</a:t>
                      </a:r>
                      <a:endParaRPr lang="en-US" dirty="0"/>
                    </a:p>
                  </a:txBody>
                  <a:tcPr/>
                </a:tc>
              </a:tr>
            </a:tbl>
          </a:graphicData>
        </a:graphic>
      </p:graphicFrame>
    </p:spTree>
    <p:extLst>
      <p:ext uri="{BB962C8B-B14F-4D97-AF65-F5344CB8AC3E}">
        <p14:creationId xmlns:p14="http://schemas.microsoft.com/office/powerpoint/2010/main" val="1139666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2061786"/>
              </p:ext>
            </p:extLst>
          </p:nvPr>
        </p:nvGraphicFramePr>
        <p:xfrm>
          <a:off x="457200" y="495926"/>
          <a:ext cx="8378472" cy="5908863"/>
        </p:xfrm>
        <a:graphic>
          <a:graphicData uri="http://schemas.openxmlformats.org/drawingml/2006/table">
            <a:tbl>
              <a:tblPr firstRow="1" bandRow="1">
                <a:tableStyleId>{5C22544A-7EE6-4342-B048-85BDC9FD1C3A}</a:tableStyleId>
              </a:tblPr>
              <a:tblGrid>
                <a:gridCol w="2789704"/>
                <a:gridCol w="5588768"/>
              </a:tblGrid>
              <a:tr h="701052">
                <a:tc>
                  <a:txBody>
                    <a:bodyPr/>
                    <a:lstStyle/>
                    <a:p>
                      <a:r>
                        <a:rPr lang="en-US" dirty="0" smtClean="0"/>
                        <a:t>KNOWLEDGE</a:t>
                      </a:r>
                      <a:r>
                        <a:rPr lang="en-US" baseline="0" dirty="0" smtClean="0"/>
                        <a:t> </a:t>
                      </a:r>
                    </a:p>
                    <a:p>
                      <a:r>
                        <a:rPr lang="en-US" baseline="0" dirty="0" smtClean="0"/>
                        <a:t>DIMENSION</a:t>
                      </a:r>
                      <a:endParaRPr lang="en-US" dirty="0"/>
                    </a:p>
                  </a:txBody>
                  <a:tcPr/>
                </a:tc>
                <a:tc>
                  <a:txBody>
                    <a:bodyPr/>
                    <a:lstStyle/>
                    <a:p>
                      <a:r>
                        <a:rPr lang="en-US" dirty="0" smtClean="0"/>
                        <a:t>TECHNOLOGY</a:t>
                      </a:r>
                      <a:endParaRPr lang="en-US" dirty="0"/>
                    </a:p>
                  </a:txBody>
                  <a:tcPr/>
                </a:tc>
              </a:tr>
              <a:tr h="1001502">
                <a:tc>
                  <a:txBody>
                    <a:bodyPr/>
                    <a:lstStyle/>
                    <a:p>
                      <a:r>
                        <a:rPr lang="en-US" dirty="0" smtClean="0"/>
                        <a:t>DECLARATIVE</a:t>
                      </a:r>
                      <a:endParaRPr lang="en-US" dirty="0"/>
                    </a:p>
                  </a:txBody>
                  <a:tcPr/>
                </a:tc>
                <a:tc>
                  <a:txBody>
                    <a:bodyPr/>
                    <a:lstStyle/>
                    <a:p>
                      <a:r>
                        <a:rPr lang="en-US" dirty="0" smtClean="0"/>
                        <a:t>Online</a:t>
                      </a:r>
                      <a:r>
                        <a:rPr lang="en-US" baseline="0" dirty="0" smtClean="0"/>
                        <a:t> flashcards that display sets of coins where students need to count the value of the coins</a:t>
                      </a:r>
                    </a:p>
                    <a:p>
                      <a:r>
                        <a:rPr lang="en-US" baseline="0" dirty="0" smtClean="0"/>
                        <a:t>http://</a:t>
                      </a:r>
                      <a:r>
                        <a:rPr lang="en-US" baseline="0" dirty="0" err="1" smtClean="0"/>
                        <a:t>www.aplusmath.com</a:t>
                      </a:r>
                      <a:r>
                        <a:rPr lang="en-US" baseline="0" dirty="0" smtClean="0"/>
                        <a:t>/Flashcard</a:t>
                      </a:r>
                      <a:endParaRPr lang="en-US" dirty="0"/>
                    </a:p>
                  </a:txBody>
                  <a:tcPr/>
                </a:tc>
              </a:tr>
              <a:tr h="1602403">
                <a:tc>
                  <a:txBody>
                    <a:bodyPr/>
                    <a:lstStyle/>
                    <a:p>
                      <a:r>
                        <a:rPr lang="en-US" dirty="0" smtClean="0"/>
                        <a:t>PROCEDURAL</a:t>
                      </a:r>
                      <a:endParaRPr lang="en-US" dirty="0"/>
                    </a:p>
                  </a:txBody>
                  <a:tcPr/>
                </a:tc>
                <a:tc>
                  <a:txBody>
                    <a:bodyPr/>
                    <a:lstStyle/>
                    <a:p>
                      <a:r>
                        <a:rPr lang="en-US" dirty="0" smtClean="0"/>
                        <a:t>Online money changing game</a:t>
                      </a:r>
                    </a:p>
                    <a:p>
                      <a:r>
                        <a:rPr lang="en-US" dirty="0" smtClean="0">
                          <a:hlinkClick r:id="rId2"/>
                        </a:rPr>
                        <a:t>http://www.funbrain.com.cashreg/index</a:t>
                      </a:r>
                      <a:endParaRPr lang="en-US" dirty="0" smtClean="0"/>
                    </a:p>
                    <a:p>
                      <a:r>
                        <a:rPr lang="en-US" dirty="0" smtClean="0"/>
                        <a:t>Provide</a:t>
                      </a:r>
                      <a:r>
                        <a:rPr lang="en-US" baseline="0" dirty="0" smtClean="0"/>
                        <a:t> exercises with calculators where students enter the total and find the amount to be returned using </a:t>
                      </a:r>
                      <a:r>
                        <a:rPr lang="en-US" baseline="0" dirty="0" err="1" smtClean="0"/>
                        <a:t>substrations</a:t>
                      </a:r>
                      <a:endParaRPr lang="en-US" dirty="0"/>
                    </a:p>
                  </a:txBody>
                  <a:tcPr/>
                </a:tc>
              </a:tr>
              <a:tr h="1301953">
                <a:tc>
                  <a:txBody>
                    <a:bodyPr/>
                    <a:lstStyle/>
                    <a:p>
                      <a:r>
                        <a:rPr lang="en-US" dirty="0" smtClean="0"/>
                        <a:t>SCHEMATIC</a:t>
                      </a:r>
                      <a:endParaRPr lang="en-US" dirty="0"/>
                    </a:p>
                  </a:txBody>
                  <a:tcPr/>
                </a:tc>
                <a:tc>
                  <a:txBody>
                    <a:bodyPr/>
                    <a:lstStyle/>
                    <a:p>
                      <a:r>
                        <a:rPr lang="en-US" dirty="0" smtClean="0"/>
                        <a:t>Teacher-created spreadsheet that identifies cost of the items, amount tendered and allows the user to determine the change in multiple ways using various types of number</a:t>
                      </a:r>
                      <a:r>
                        <a:rPr lang="en-US" baseline="0" dirty="0" smtClean="0"/>
                        <a:t> of coins</a:t>
                      </a:r>
                      <a:endParaRPr lang="en-US" dirty="0"/>
                    </a:p>
                  </a:txBody>
                  <a:tcPr/>
                </a:tc>
              </a:tr>
              <a:tr h="1301953">
                <a:tc>
                  <a:txBody>
                    <a:bodyPr/>
                    <a:lstStyle/>
                    <a:p>
                      <a:r>
                        <a:rPr lang="en-US" dirty="0" smtClean="0"/>
                        <a:t>STRATEGIC</a:t>
                      </a:r>
                      <a:endParaRPr lang="en-US" dirty="0"/>
                    </a:p>
                  </a:txBody>
                  <a:tcPr/>
                </a:tc>
                <a:tc>
                  <a:txBody>
                    <a:bodyPr/>
                    <a:lstStyle/>
                    <a:p>
                      <a:r>
                        <a:rPr lang="en-US" dirty="0" smtClean="0"/>
                        <a:t>Create</a:t>
                      </a:r>
                      <a:r>
                        <a:rPr lang="en-US" baseline="0" dirty="0" smtClean="0"/>
                        <a:t> a movie showing the progress of different businesses in running a lemonade stand to sell different sizes of lemonade, collecting money, and demonstrating different ways to determine the change of specific sale</a:t>
                      </a:r>
                      <a:endParaRPr lang="en-US" dirty="0"/>
                    </a:p>
                  </a:txBody>
                  <a:tcPr/>
                </a:tc>
              </a:tr>
            </a:tbl>
          </a:graphicData>
        </a:graphic>
      </p:graphicFrame>
    </p:spTree>
    <p:extLst>
      <p:ext uri="{BB962C8B-B14F-4D97-AF65-F5344CB8AC3E}">
        <p14:creationId xmlns:p14="http://schemas.microsoft.com/office/powerpoint/2010/main" val="1139666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Twenty-first century Pedagogy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53673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r>
              <a:rPr lang="en-US" baseline="30000" dirty="0" smtClean="0"/>
              <a:t>st</a:t>
            </a:r>
            <a:r>
              <a:rPr lang="en-US" dirty="0" smtClean="0"/>
              <a:t> century pedagogies</a:t>
            </a:r>
            <a:endParaRPr lang="en-US" dirty="0"/>
          </a:p>
        </p:txBody>
      </p:sp>
      <p:sp>
        <p:nvSpPr>
          <p:cNvPr id="3" name="Content Placeholder 2"/>
          <p:cNvSpPr>
            <a:spLocks noGrp="1"/>
          </p:cNvSpPr>
          <p:nvPr>
            <p:ph idx="1"/>
          </p:nvPr>
        </p:nvSpPr>
        <p:spPr/>
        <p:txBody>
          <a:bodyPr/>
          <a:lstStyle/>
          <a:p>
            <a:r>
              <a:rPr lang="en-US" dirty="0" smtClean="0"/>
              <a:t>Empower and enable learners</a:t>
            </a:r>
          </a:p>
          <a:p>
            <a:r>
              <a:rPr lang="en-US" dirty="0" smtClean="0"/>
              <a:t>Emphasize learning through relationship</a:t>
            </a:r>
          </a:p>
          <a:p>
            <a:r>
              <a:rPr lang="en-US" dirty="0" smtClean="0"/>
              <a:t>Engage learner in learning communities</a:t>
            </a:r>
          </a:p>
          <a:p>
            <a:r>
              <a:rPr lang="en-US" dirty="0" err="1" smtClean="0"/>
              <a:t>Personalise</a:t>
            </a:r>
            <a:r>
              <a:rPr lang="en-US" dirty="0" smtClean="0"/>
              <a:t> learning</a:t>
            </a:r>
            <a:endParaRPr lang="en-US" dirty="0"/>
          </a:p>
        </p:txBody>
      </p:sp>
    </p:spTree>
    <p:extLst>
      <p:ext uri="{BB962C8B-B14F-4D97-AF65-F5344CB8AC3E}">
        <p14:creationId xmlns:p14="http://schemas.microsoft.com/office/powerpoint/2010/main" val="17856703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21</a:t>
            </a:r>
            <a:r>
              <a:rPr lang="en-US" baseline="30000" dirty="0" smtClean="0"/>
              <a:t>st</a:t>
            </a:r>
            <a:r>
              <a:rPr lang="en-US" dirty="0" smtClean="0"/>
              <a:t> century pedagogies facilitate leading through</a:t>
            </a:r>
            <a:endParaRPr lang="en-US" dirty="0"/>
          </a:p>
        </p:txBody>
      </p:sp>
      <p:sp>
        <p:nvSpPr>
          <p:cNvPr id="3" name="Content Placeholder 2"/>
          <p:cNvSpPr>
            <a:spLocks noGrp="1"/>
          </p:cNvSpPr>
          <p:nvPr>
            <p:ph idx="1"/>
          </p:nvPr>
        </p:nvSpPr>
        <p:spPr/>
        <p:txBody>
          <a:bodyPr/>
          <a:lstStyle/>
          <a:p>
            <a:r>
              <a:rPr lang="en-US" dirty="0" smtClean="0"/>
              <a:t>Project					- project based learning</a:t>
            </a:r>
          </a:p>
          <a:p>
            <a:r>
              <a:rPr lang="en-US" dirty="0" smtClean="0"/>
              <a:t>Inquiry					- inquiry based learning</a:t>
            </a:r>
          </a:p>
          <a:p>
            <a:r>
              <a:rPr lang="en-US" dirty="0" smtClean="0"/>
              <a:t>Play/games 			- play-based learning</a:t>
            </a:r>
          </a:p>
          <a:p>
            <a:r>
              <a:rPr lang="en-US" dirty="0" smtClean="0"/>
              <a:t>Nature					- naturalist learning</a:t>
            </a:r>
          </a:p>
          <a:p>
            <a:r>
              <a:rPr lang="en-US" dirty="0" smtClean="0"/>
              <a:t>The Arts					- art-based leaning</a:t>
            </a:r>
          </a:p>
          <a:p>
            <a:r>
              <a:rPr lang="en-US" dirty="0" smtClean="0"/>
              <a:t>Games					- game-</a:t>
            </a:r>
            <a:r>
              <a:rPr lang="en-US" smtClean="0"/>
              <a:t>based learning</a:t>
            </a:r>
            <a:endParaRPr lang="en-US" dirty="0"/>
          </a:p>
        </p:txBody>
      </p:sp>
    </p:spTree>
    <p:extLst>
      <p:ext uri="{BB962C8B-B14F-4D97-AF65-F5344CB8AC3E}">
        <p14:creationId xmlns:p14="http://schemas.microsoft.com/office/powerpoint/2010/main" val="1150552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21</a:t>
            </a:r>
            <a:r>
              <a:rPr lang="en-US" baseline="30000" dirty="0" smtClean="0"/>
              <a:t>st</a:t>
            </a:r>
            <a:r>
              <a:rPr lang="en-US" dirty="0" smtClean="0"/>
              <a:t> century pedagogies facilitate learning by</a:t>
            </a:r>
            <a:endParaRPr lang="en-US" dirty="0"/>
          </a:p>
        </p:txBody>
      </p:sp>
      <p:sp>
        <p:nvSpPr>
          <p:cNvPr id="3" name="Content Placeholder 2"/>
          <p:cNvSpPr>
            <a:spLocks noGrp="1"/>
          </p:cNvSpPr>
          <p:nvPr>
            <p:ph idx="1"/>
          </p:nvPr>
        </p:nvSpPr>
        <p:spPr/>
        <p:txBody>
          <a:bodyPr/>
          <a:lstStyle/>
          <a:p>
            <a:r>
              <a:rPr lang="en-US" dirty="0" smtClean="0"/>
              <a:t>Collaborating – How will </a:t>
            </a:r>
            <a:r>
              <a:rPr lang="en-US" dirty="0" err="1" smtClean="0"/>
              <a:t>edmodo</a:t>
            </a:r>
            <a:r>
              <a:rPr lang="en-US" dirty="0" smtClean="0"/>
              <a:t>/</a:t>
            </a:r>
            <a:r>
              <a:rPr lang="en-US" dirty="0" err="1" smtClean="0"/>
              <a:t>evernote</a:t>
            </a:r>
            <a:r>
              <a:rPr lang="en-US" dirty="0" smtClean="0"/>
              <a:t>/</a:t>
            </a:r>
            <a:r>
              <a:rPr lang="en-US" dirty="0" err="1" smtClean="0"/>
              <a:t>iBox</a:t>
            </a:r>
            <a:r>
              <a:rPr lang="en-US" dirty="0" smtClean="0"/>
              <a:t> be useful for collaboration?</a:t>
            </a:r>
          </a:p>
          <a:p>
            <a:pPr marL="0" indent="0">
              <a:buNone/>
            </a:pPr>
            <a:endParaRPr lang="en-US" dirty="0" smtClean="0"/>
          </a:p>
          <a:p>
            <a:r>
              <a:rPr lang="en-US" dirty="0" smtClean="0"/>
              <a:t>Creating – How can you use </a:t>
            </a:r>
            <a:r>
              <a:rPr lang="en-US" i="1" dirty="0" smtClean="0"/>
              <a:t>Explain Everything/iBook Maker</a:t>
            </a:r>
            <a:r>
              <a:rPr lang="en-US" dirty="0" smtClean="0"/>
              <a:t> as a creation tool</a:t>
            </a:r>
          </a:p>
          <a:p>
            <a:pPr marL="0" indent="0">
              <a:buNone/>
            </a:pPr>
            <a:endParaRPr lang="en-US" dirty="0" smtClean="0"/>
          </a:p>
          <a:p>
            <a:r>
              <a:rPr lang="en-US" dirty="0" smtClean="0"/>
              <a:t>Collecting – What are some ways you can use </a:t>
            </a:r>
            <a:r>
              <a:rPr lang="en-US" dirty="0" err="1" smtClean="0"/>
              <a:t>iPad</a:t>
            </a:r>
            <a:r>
              <a:rPr lang="en-US" dirty="0" smtClean="0"/>
              <a:t> to collect information?</a:t>
            </a:r>
            <a:endParaRPr lang="en-US" dirty="0"/>
          </a:p>
        </p:txBody>
      </p:sp>
    </p:spTree>
    <p:extLst>
      <p:ext uri="{BB962C8B-B14F-4D97-AF65-F5344CB8AC3E}">
        <p14:creationId xmlns:p14="http://schemas.microsoft.com/office/powerpoint/2010/main" val="17136758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Social/emotional learning</a:t>
            </a:r>
          </a:p>
          <a:p>
            <a:r>
              <a:rPr lang="en-US" dirty="0" smtClean="0"/>
              <a:t>Peer tutoring</a:t>
            </a:r>
          </a:p>
          <a:p>
            <a:r>
              <a:rPr lang="en-US" dirty="0" smtClean="0"/>
              <a:t>Round table discussion</a:t>
            </a:r>
          </a:p>
          <a:p>
            <a:r>
              <a:rPr lang="en-US" dirty="0" smtClean="0"/>
              <a:t>Student presentation</a:t>
            </a:r>
          </a:p>
          <a:p>
            <a:r>
              <a:rPr lang="en-US" dirty="0" smtClean="0"/>
              <a:t>Independent study</a:t>
            </a:r>
          </a:p>
          <a:p>
            <a:r>
              <a:rPr lang="en-US" dirty="0" smtClean="0"/>
              <a:t>Performance based learning</a:t>
            </a:r>
          </a:p>
          <a:p>
            <a:r>
              <a:rPr lang="en-US" dirty="0" smtClean="0"/>
              <a:t>Team collaboration</a:t>
            </a:r>
          </a:p>
          <a:p>
            <a:r>
              <a:rPr lang="en-US" dirty="0" smtClean="0"/>
              <a:t>Story-telling (floor seating)</a:t>
            </a:r>
          </a:p>
          <a:p>
            <a:endParaRPr lang="en-US" dirty="0"/>
          </a:p>
        </p:txBody>
      </p:sp>
    </p:spTree>
    <p:extLst>
      <p:ext uri="{BB962C8B-B14F-4D97-AF65-F5344CB8AC3E}">
        <p14:creationId xmlns:p14="http://schemas.microsoft.com/office/powerpoint/2010/main" val="3822810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Inter-disciplinary learning</a:t>
            </a:r>
          </a:p>
          <a:p>
            <a:r>
              <a:rPr lang="en-US" dirty="0" smtClean="0"/>
              <a:t>Design-based learning</a:t>
            </a:r>
          </a:p>
          <a:p>
            <a:r>
              <a:rPr lang="en-US" dirty="0" smtClean="0"/>
              <a:t>Independent study</a:t>
            </a:r>
          </a:p>
          <a:p>
            <a:r>
              <a:rPr lang="en-US" dirty="0" smtClean="0"/>
              <a:t>One-on-one learning with teacher</a:t>
            </a:r>
          </a:p>
          <a:p>
            <a:r>
              <a:rPr lang="en-US" dirty="0" smtClean="0"/>
              <a:t>Team learning/teaching</a:t>
            </a:r>
          </a:p>
          <a:p>
            <a:r>
              <a:rPr lang="en-US" dirty="0" smtClean="0"/>
              <a:t>Lecture with teacher at </a:t>
            </a:r>
            <a:r>
              <a:rPr lang="en-US" dirty="0" err="1" smtClean="0"/>
              <a:t>centre</a:t>
            </a:r>
            <a:r>
              <a:rPr lang="en-US" dirty="0" smtClean="0"/>
              <a:t> stage</a:t>
            </a:r>
            <a:endParaRPr lang="en-US" dirty="0"/>
          </a:p>
        </p:txBody>
      </p:sp>
    </p:spTree>
    <p:extLst>
      <p:ext uri="{BB962C8B-B14F-4D97-AF65-F5344CB8AC3E}">
        <p14:creationId xmlns:p14="http://schemas.microsoft.com/office/powerpoint/2010/main" val="1467561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TPCK?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framework for teacher knowledge for technology integration into the Pedagogical content knowledge (PCK).</a:t>
            </a:r>
          </a:p>
          <a:p>
            <a:pPr marL="0" indent="0">
              <a:buNone/>
            </a:pPr>
            <a:r>
              <a:rPr lang="en-US" dirty="0" smtClean="0"/>
              <a:t>Three bodies of knowledge : content, pedagogy and technology interact (in abstract and in practice) to produce the type of knowledge needed to successfully integrate technology in the classroom.</a:t>
            </a:r>
          </a:p>
          <a:p>
            <a:pPr marL="0" indent="0">
              <a:buNone/>
            </a:pPr>
            <a:r>
              <a:rPr lang="en-US" dirty="0" smtClean="0">
                <a:hlinkClick r:id="rId2" action="ppaction://hlinkfile"/>
              </a:rPr>
              <a:t>VIDEO</a:t>
            </a:r>
            <a:r>
              <a:rPr lang="en-US" dirty="0" smtClean="0"/>
              <a:t>: </a:t>
            </a:r>
            <a:endParaRPr lang="en-US" dirty="0"/>
          </a:p>
        </p:txBody>
      </p:sp>
    </p:spTree>
    <p:extLst>
      <p:ext uri="{BB962C8B-B14F-4D97-AF65-F5344CB8AC3E}">
        <p14:creationId xmlns:p14="http://schemas.microsoft.com/office/powerpoint/2010/main" val="16215751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21st century technology</a:t>
            </a:r>
            <a:endParaRPr lang="en-US" dirty="0"/>
          </a:p>
        </p:txBody>
      </p:sp>
      <p:sp>
        <p:nvSpPr>
          <p:cNvPr id="3" name="Content Placeholder 2"/>
          <p:cNvSpPr>
            <a:spLocks noGrp="1"/>
          </p:cNvSpPr>
          <p:nvPr>
            <p:ph idx="1"/>
          </p:nvPr>
        </p:nvSpPr>
        <p:spPr/>
        <p:txBody>
          <a:bodyPr/>
          <a:lstStyle/>
          <a:p>
            <a:r>
              <a:rPr lang="en-US" dirty="0" smtClean="0"/>
              <a:t>21</a:t>
            </a:r>
            <a:r>
              <a:rPr lang="en-US" baseline="30000" dirty="0" smtClean="0"/>
              <a:t>st</a:t>
            </a:r>
            <a:r>
              <a:rPr lang="en-US" dirty="0" smtClean="0"/>
              <a:t> century pedagogies facilitate learning with a range of digital technologies</a:t>
            </a:r>
          </a:p>
          <a:p>
            <a:pPr lvl="1"/>
            <a:r>
              <a:rPr lang="en-US" dirty="0"/>
              <a:t> </a:t>
            </a:r>
            <a:r>
              <a:rPr lang="en-US" dirty="0" smtClean="0"/>
              <a:t>distance learning</a:t>
            </a:r>
          </a:p>
          <a:p>
            <a:pPr lvl="1"/>
            <a:r>
              <a:rPr lang="en-US" dirty="0" smtClean="0"/>
              <a:t>Learning with mobile technology</a:t>
            </a:r>
          </a:p>
          <a:p>
            <a:pPr lvl="1"/>
            <a:r>
              <a:rPr lang="en-US" dirty="0" smtClean="0"/>
              <a:t>Internet-based research</a:t>
            </a:r>
          </a:p>
          <a:p>
            <a:pPr marL="457200" lvl="1" indent="0">
              <a:buNone/>
            </a:pPr>
            <a:endParaRPr lang="en-US" dirty="0"/>
          </a:p>
        </p:txBody>
      </p:sp>
    </p:spTree>
    <p:extLst>
      <p:ext uri="{BB962C8B-B14F-4D97-AF65-F5344CB8AC3E}">
        <p14:creationId xmlns:p14="http://schemas.microsoft.com/office/powerpoint/2010/main" val="24935838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technologies</a:t>
            </a:r>
            <a:endParaRPr lang="en-US" dirty="0"/>
          </a:p>
        </p:txBody>
      </p:sp>
      <p:sp>
        <p:nvSpPr>
          <p:cNvPr id="3" name="Content Placeholder 2"/>
          <p:cNvSpPr>
            <a:spLocks noGrp="1"/>
          </p:cNvSpPr>
          <p:nvPr>
            <p:ph idx="1"/>
          </p:nvPr>
        </p:nvSpPr>
        <p:spPr/>
        <p:txBody>
          <a:bodyPr/>
          <a:lstStyle/>
          <a:p>
            <a:r>
              <a:rPr lang="en-US" dirty="0" smtClean="0"/>
              <a:t>Phones</a:t>
            </a:r>
          </a:p>
          <a:p>
            <a:r>
              <a:rPr lang="en-US" dirty="0" smtClean="0"/>
              <a:t>Tablets</a:t>
            </a:r>
          </a:p>
          <a:p>
            <a:r>
              <a:rPr lang="en-US" dirty="0" smtClean="0"/>
              <a:t>Application tools</a:t>
            </a:r>
            <a:endParaRPr lang="en-US" dirty="0"/>
          </a:p>
        </p:txBody>
      </p:sp>
    </p:spTree>
    <p:extLst>
      <p:ext uri="{BB962C8B-B14F-4D97-AF65-F5344CB8AC3E}">
        <p14:creationId xmlns:p14="http://schemas.microsoft.com/office/powerpoint/2010/main" val="30495952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technology</a:t>
            </a:r>
            <a:endParaRPr lang="en-US" dirty="0"/>
          </a:p>
        </p:txBody>
      </p:sp>
      <p:sp>
        <p:nvSpPr>
          <p:cNvPr id="3" name="Content Placeholder 2"/>
          <p:cNvSpPr>
            <a:spLocks noGrp="1"/>
          </p:cNvSpPr>
          <p:nvPr>
            <p:ph idx="1"/>
          </p:nvPr>
        </p:nvSpPr>
        <p:spPr/>
        <p:txBody>
          <a:bodyPr/>
          <a:lstStyle/>
          <a:p>
            <a:r>
              <a:rPr lang="en-US" dirty="0" smtClean="0"/>
              <a:t>Course, tutorials, Internet searching, distance learning tools</a:t>
            </a:r>
            <a:endParaRPr lang="en-US" dirty="0"/>
          </a:p>
        </p:txBody>
      </p:sp>
    </p:spTree>
    <p:extLst>
      <p:ext uri="{BB962C8B-B14F-4D97-AF65-F5344CB8AC3E}">
        <p14:creationId xmlns:p14="http://schemas.microsoft.com/office/powerpoint/2010/main" val="30129032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technologies</a:t>
            </a:r>
            <a:endParaRPr lang="en-US" dirty="0"/>
          </a:p>
        </p:txBody>
      </p:sp>
      <p:sp>
        <p:nvSpPr>
          <p:cNvPr id="3" name="Content Placeholder 2"/>
          <p:cNvSpPr>
            <a:spLocks noGrp="1"/>
          </p:cNvSpPr>
          <p:nvPr>
            <p:ph idx="1"/>
          </p:nvPr>
        </p:nvSpPr>
        <p:spPr/>
        <p:txBody>
          <a:bodyPr/>
          <a:lstStyle/>
          <a:p>
            <a:r>
              <a:rPr lang="en-US" dirty="0" smtClean="0"/>
              <a:t>Google hangout, </a:t>
            </a:r>
            <a:r>
              <a:rPr lang="en-US" dirty="0" err="1" smtClean="0"/>
              <a:t>skype</a:t>
            </a:r>
            <a:r>
              <a:rPr lang="en-US" dirty="0" smtClean="0"/>
              <a:t>, </a:t>
            </a:r>
            <a:r>
              <a:rPr lang="en-US" dirty="0" err="1" smtClean="0"/>
              <a:t>facetime</a:t>
            </a:r>
            <a:r>
              <a:rPr lang="en-US" dirty="0" smtClean="0"/>
              <a:t>, webinar</a:t>
            </a:r>
            <a:endParaRPr lang="en-US" dirty="0"/>
          </a:p>
        </p:txBody>
      </p:sp>
    </p:spTree>
    <p:extLst>
      <p:ext uri="{BB962C8B-B14F-4D97-AF65-F5344CB8AC3E}">
        <p14:creationId xmlns:p14="http://schemas.microsoft.com/office/powerpoint/2010/main" val="3906151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 technology</a:t>
            </a:r>
            <a:endParaRPr lang="en-US" dirty="0"/>
          </a:p>
        </p:txBody>
      </p:sp>
      <p:sp>
        <p:nvSpPr>
          <p:cNvPr id="3" name="Content Placeholder 2"/>
          <p:cNvSpPr>
            <a:spLocks noGrp="1"/>
          </p:cNvSpPr>
          <p:nvPr>
            <p:ph idx="1"/>
          </p:nvPr>
        </p:nvSpPr>
        <p:spPr/>
        <p:txBody>
          <a:bodyPr/>
          <a:lstStyle/>
          <a:p>
            <a:r>
              <a:rPr lang="en-US" dirty="0" smtClean="0"/>
              <a:t>podcasting</a:t>
            </a:r>
            <a:endParaRPr lang="en-US" dirty="0"/>
          </a:p>
        </p:txBody>
      </p:sp>
    </p:spTree>
    <p:extLst>
      <p:ext uri="{BB962C8B-B14F-4D97-AF65-F5344CB8AC3E}">
        <p14:creationId xmlns:p14="http://schemas.microsoft.com/office/powerpoint/2010/main" val="3225572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technology</a:t>
            </a:r>
            <a:endParaRPr lang="en-US" dirty="0"/>
          </a:p>
        </p:txBody>
      </p:sp>
      <p:sp>
        <p:nvSpPr>
          <p:cNvPr id="3" name="Content Placeholder 2"/>
          <p:cNvSpPr>
            <a:spLocks noGrp="1"/>
          </p:cNvSpPr>
          <p:nvPr>
            <p:ph idx="1"/>
          </p:nvPr>
        </p:nvSpPr>
        <p:spPr/>
        <p:txBody>
          <a:bodyPr/>
          <a:lstStyle/>
          <a:p>
            <a:r>
              <a:rPr lang="en-US" dirty="0" smtClean="0"/>
              <a:t>Software, application and tools</a:t>
            </a:r>
            <a:endParaRPr lang="en-US" dirty="0"/>
          </a:p>
        </p:txBody>
      </p:sp>
    </p:spTree>
    <p:extLst>
      <p:ext uri="{BB962C8B-B14F-4D97-AF65-F5344CB8AC3E}">
        <p14:creationId xmlns:p14="http://schemas.microsoft.com/office/powerpoint/2010/main" val="39464300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technologies</a:t>
            </a:r>
            <a:endParaRPr lang="en-US" dirty="0"/>
          </a:p>
        </p:txBody>
      </p:sp>
      <p:sp>
        <p:nvSpPr>
          <p:cNvPr id="3" name="Content Placeholder 2"/>
          <p:cNvSpPr>
            <a:spLocks noGrp="1"/>
          </p:cNvSpPr>
          <p:nvPr>
            <p:ph idx="1"/>
          </p:nvPr>
        </p:nvSpPr>
        <p:spPr/>
        <p:txBody>
          <a:bodyPr/>
          <a:lstStyle/>
          <a:p>
            <a:r>
              <a:rPr lang="en-US" dirty="0" smtClean="0"/>
              <a:t>Facebook, </a:t>
            </a:r>
            <a:r>
              <a:rPr lang="en-US" dirty="0" err="1" smtClean="0"/>
              <a:t>edmodo</a:t>
            </a:r>
            <a:r>
              <a:rPr lang="en-US" dirty="0" smtClean="0"/>
              <a:t>, twitter, blog, forum, wikis</a:t>
            </a:r>
            <a:endParaRPr lang="en-US" dirty="0"/>
          </a:p>
        </p:txBody>
      </p:sp>
    </p:spTree>
    <p:extLst>
      <p:ext uri="{BB962C8B-B14F-4D97-AF65-F5344CB8AC3E}">
        <p14:creationId xmlns:p14="http://schemas.microsoft.com/office/powerpoint/2010/main" val="2287927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digital technologies</a:t>
            </a:r>
            <a:endParaRPr lang="en-US" dirty="0"/>
          </a:p>
        </p:txBody>
      </p:sp>
      <p:sp>
        <p:nvSpPr>
          <p:cNvPr id="3" name="Content Placeholder 2"/>
          <p:cNvSpPr>
            <a:spLocks noGrp="1"/>
          </p:cNvSpPr>
          <p:nvPr>
            <p:ph idx="1"/>
          </p:nvPr>
        </p:nvSpPr>
        <p:spPr/>
        <p:txBody>
          <a:bodyPr/>
          <a:lstStyle/>
          <a:p>
            <a:r>
              <a:rPr lang="en-US" dirty="0" smtClean="0"/>
              <a:t>Camera, recorders, peripherals</a:t>
            </a:r>
            <a:endParaRPr lang="en-US" dirty="0"/>
          </a:p>
        </p:txBody>
      </p:sp>
    </p:spTree>
    <p:extLst>
      <p:ext uri="{BB962C8B-B14F-4D97-AF65-F5344CB8AC3E}">
        <p14:creationId xmlns:p14="http://schemas.microsoft.com/office/powerpoint/2010/main" val="37549633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Modality: Inquiry-base learning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4661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88486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549"/>
          </a:xfrm>
        </p:spPr>
        <p:txBody>
          <a:bodyPr>
            <a:normAutofit fontScale="90000"/>
          </a:bodyPr>
          <a:lstStyle/>
          <a:p>
            <a:r>
              <a:rPr lang="en-US" dirty="0" smtClean="0"/>
              <a:t>Modality: The Arts</a:t>
            </a:r>
            <a:endParaRPr lang="en-US" dirty="0"/>
          </a:p>
        </p:txBody>
      </p:sp>
      <p:sp>
        <p:nvSpPr>
          <p:cNvPr id="3" name="Content Placeholder 2"/>
          <p:cNvSpPr>
            <a:spLocks noGrp="1"/>
          </p:cNvSpPr>
          <p:nvPr>
            <p:ph idx="1"/>
          </p:nvPr>
        </p:nvSpPr>
        <p:spPr>
          <a:xfrm>
            <a:off x="457200" y="1270163"/>
            <a:ext cx="8229600" cy="5398195"/>
          </a:xfrm>
        </p:spPr>
        <p:txBody>
          <a:bodyPr>
            <a:normAutofit fontScale="85000" lnSpcReduction="10000"/>
          </a:bodyPr>
          <a:lstStyle/>
          <a:p>
            <a:r>
              <a:rPr lang="en-US" dirty="0" smtClean="0"/>
              <a:t>Music</a:t>
            </a:r>
          </a:p>
          <a:p>
            <a:r>
              <a:rPr lang="en-US" dirty="0" smtClean="0"/>
              <a:t>Visual Arts</a:t>
            </a:r>
          </a:p>
          <a:p>
            <a:r>
              <a:rPr lang="en-US" dirty="0" smtClean="0"/>
              <a:t>Movement – dance</a:t>
            </a:r>
          </a:p>
          <a:p>
            <a:r>
              <a:rPr lang="en-US" dirty="0" smtClean="0"/>
              <a:t>Dramatic play / role play</a:t>
            </a:r>
          </a:p>
          <a:p>
            <a:pPr marL="0" indent="0">
              <a:buNone/>
            </a:pPr>
            <a:r>
              <a:rPr lang="en-US" dirty="0" smtClean="0"/>
              <a:t>Arts can</a:t>
            </a:r>
          </a:p>
          <a:p>
            <a:pPr>
              <a:buFont typeface="Wingdings" charset="2"/>
              <a:buChar char="§"/>
            </a:pPr>
            <a:r>
              <a:rPr lang="en-US" dirty="0" smtClean="0"/>
              <a:t> engage children’s mind, express their understanding through feelings (e.g. poetry, emotion (what is the </a:t>
            </a:r>
            <a:r>
              <a:rPr lang="en-US" dirty="0" err="1" smtClean="0"/>
              <a:t>colour</a:t>
            </a:r>
            <a:r>
              <a:rPr lang="en-US" dirty="0" smtClean="0"/>
              <a:t>, what is the smell, what is the sound like)</a:t>
            </a:r>
          </a:p>
          <a:p>
            <a:pPr>
              <a:buFont typeface="Wingdings" charset="2"/>
              <a:buChar char="§"/>
            </a:pPr>
            <a:r>
              <a:rPr lang="en-US" dirty="0" smtClean="0"/>
              <a:t>Develop creativity</a:t>
            </a:r>
          </a:p>
          <a:p>
            <a:pPr>
              <a:buFont typeface="Wingdings" charset="2"/>
              <a:buChar char="§"/>
            </a:pPr>
            <a:r>
              <a:rPr lang="en-US" dirty="0" smtClean="0"/>
              <a:t>Higher order thinking (innovation)</a:t>
            </a:r>
          </a:p>
          <a:p>
            <a:pPr>
              <a:buFont typeface="Wingdings" charset="2"/>
              <a:buChar char="§"/>
            </a:pPr>
            <a:r>
              <a:rPr lang="en-US" dirty="0" smtClean="0"/>
              <a:t>Motivator</a:t>
            </a:r>
          </a:p>
          <a:p>
            <a:pPr>
              <a:buFont typeface="Wingdings" charset="2"/>
              <a:buChar char="§"/>
            </a:pPr>
            <a:r>
              <a:rPr lang="en-US" dirty="0" smtClean="0"/>
              <a:t>Research finding</a:t>
            </a:r>
            <a:endParaRPr lang="en-US" dirty="0"/>
          </a:p>
        </p:txBody>
      </p:sp>
    </p:spTree>
    <p:extLst>
      <p:ext uri="{BB962C8B-B14F-4D97-AF65-F5344CB8AC3E}">
        <p14:creationId xmlns:p14="http://schemas.microsoft.com/office/powerpoint/2010/main" val="1383699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TPCK </a:t>
            </a:r>
            <a:r>
              <a:rPr lang="en-US" smtClean="0"/>
              <a:t>Framework and </a:t>
            </a:r>
            <a:r>
              <a:rPr lang="en-US" dirty="0" smtClean="0"/>
              <a:t>component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7109930"/>
              </p:ext>
            </p:extLst>
          </p:nvPr>
        </p:nvGraphicFramePr>
        <p:xfrm>
          <a:off x="457200" y="1600200"/>
          <a:ext cx="8229600" cy="4988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405862" y="2595043"/>
            <a:ext cx="1619873" cy="553998"/>
          </a:xfrm>
          <a:prstGeom prst="rect">
            <a:avLst/>
          </a:prstGeom>
          <a:noFill/>
        </p:spPr>
        <p:txBody>
          <a:bodyPr wrap="square" rtlCol="0">
            <a:spAutoFit/>
          </a:bodyPr>
          <a:lstStyle/>
          <a:p>
            <a:r>
              <a:rPr lang="en-US" sz="3000" dirty="0" smtClean="0"/>
              <a:t>context</a:t>
            </a:r>
            <a:endParaRPr lang="en-US" sz="3000" dirty="0"/>
          </a:p>
        </p:txBody>
      </p:sp>
    </p:spTree>
    <p:extLst>
      <p:ext uri="{BB962C8B-B14F-4D97-AF65-F5344CB8AC3E}">
        <p14:creationId xmlns:p14="http://schemas.microsoft.com/office/powerpoint/2010/main" val="33398537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Modality: Nature</a:t>
            </a:r>
            <a:endParaRPr lang="en-US" dirty="0"/>
          </a:p>
        </p:txBody>
      </p:sp>
      <p:sp>
        <p:nvSpPr>
          <p:cNvPr id="3" name="Content Placeholder 2"/>
          <p:cNvSpPr>
            <a:spLocks noGrp="1"/>
          </p:cNvSpPr>
          <p:nvPr>
            <p:ph idx="1"/>
          </p:nvPr>
        </p:nvSpPr>
        <p:spPr/>
        <p:txBody>
          <a:bodyPr/>
          <a:lstStyle/>
          <a:p>
            <a:r>
              <a:rPr lang="en-US" dirty="0" smtClean="0"/>
              <a:t>Relate real life experience to what they learn in school</a:t>
            </a:r>
          </a:p>
          <a:p>
            <a:r>
              <a:rPr lang="en-US" dirty="0" smtClean="0"/>
              <a:t>Hands-on/minds-on</a:t>
            </a:r>
          </a:p>
          <a:p>
            <a:r>
              <a:rPr lang="en-US" dirty="0" smtClean="0"/>
              <a:t>Create sustainability</a:t>
            </a:r>
          </a:p>
          <a:p>
            <a:r>
              <a:rPr lang="en-US" dirty="0" smtClean="0"/>
              <a:t>Integration with other subjects</a:t>
            </a:r>
          </a:p>
          <a:p>
            <a:r>
              <a:rPr lang="en-US" dirty="0" smtClean="0"/>
              <a:t>Acquire skills</a:t>
            </a:r>
            <a:endParaRPr lang="en-US" dirty="0"/>
          </a:p>
        </p:txBody>
      </p:sp>
    </p:spTree>
    <p:extLst>
      <p:ext uri="{BB962C8B-B14F-4D97-AF65-F5344CB8AC3E}">
        <p14:creationId xmlns:p14="http://schemas.microsoft.com/office/powerpoint/2010/main" val="35417695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Modality: Project-Based Learning</a:t>
            </a:r>
            <a:endParaRPr lang="en-US" dirty="0"/>
          </a:p>
        </p:txBody>
      </p:sp>
      <p:sp>
        <p:nvSpPr>
          <p:cNvPr id="3" name="Content Placeholder 2"/>
          <p:cNvSpPr>
            <a:spLocks noGrp="1"/>
          </p:cNvSpPr>
          <p:nvPr>
            <p:ph idx="1"/>
          </p:nvPr>
        </p:nvSpPr>
        <p:spPr/>
        <p:txBody>
          <a:bodyPr/>
          <a:lstStyle/>
          <a:p>
            <a:r>
              <a:rPr lang="en-US" dirty="0" smtClean="0"/>
              <a:t>Process is more important, rather than an end product</a:t>
            </a:r>
          </a:p>
          <a:p>
            <a:r>
              <a:rPr lang="en-US" dirty="0" smtClean="0"/>
              <a:t>Give time frame</a:t>
            </a:r>
          </a:p>
          <a:p>
            <a:r>
              <a:rPr lang="en-US" dirty="0" smtClean="0"/>
              <a:t>Critical thinking</a:t>
            </a:r>
          </a:p>
          <a:p>
            <a:r>
              <a:rPr lang="en-US" dirty="0" smtClean="0"/>
              <a:t>Communication</a:t>
            </a:r>
          </a:p>
          <a:p>
            <a:r>
              <a:rPr lang="en-US" dirty="0" smtClean="0"/>
              <a:t>Collaboration</a:t>
            </a:r>
          </a:p>
          <a:p>
            <a:pPr marL="0" indent="0">
              <a:buNone/>
            </a:pPr>
            <a:endParaRPr lang="en-US" dirty="0"/>
          </a:p>
        </p:txBody>
      </p:sp>
    </p:spTree>
    <p:extLst>
      <p:ext uri="{BB962C8B-B14F-4D97-AF65-F5344CB8AC3E}">
        <p14:creationId xmlns:p14="http://schemas.microsoft.com/office/powerpoint/2010/main" val="32927608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 depth project – 7 steps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2166398"/>
              </p:ext>
            </p:extLst>
          </p:nvPr>
        </p:nvGraphicFramePr>
        <p:xfrm>
          <a:off x="88199" y="178811"/>
          <a:ext cx="8908068" cy="6583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94336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Modality: Play/Games</a:t>
            </a:r>
            <a:endParaRPr lang="en-US" dirty="0"/>
          </a:p>
        </p:txBody>
      </p:sp>
      <p:sp>
        <p:nvSpPr>
          <p:cNvPr id="3" name="Content Placeholder 2"/>
          <p:cNvSpPr>
            <a:spLocks noGrp="1"/>
          </p:cNvSpPr>
          <p:nvPr>
            <p:ph idx="1"/>
          </p:nvPr>
        </p:nvSpPr>
        <p:spPr>
          <a:xfrm>
            <a:off x="457200" y="1600200"/>
            <a:ext cx="8229600" cy="5121081"/>
          </a:xfrm>
        </p:spPr>
        <p:txBody>
          <a:bodyPr>
            <a:normAutofit lnSpcReduction="10000"/>
          </a:bodyPr>
          <a:lstStyle/>
          <a:p>
            <a:r>
              <a:rPr lang="en-US" dirty="0" smtClean="0"/>
              <a:t>Explore</a:t>
            </a:r>
          </a:p>
          <a:p>
            <a:r>
              <a:rPr lang="en-US" dirty="0" smtClean="0"/>
              <a:t>Identify</a:t>
            </a:r>
          </a:p>
          <a:p>
            <a:r>
              <a:rPr lang="en-US" dirty="0" smtClean="0"/>
              <a:t>Engage (play experience)</a:t>
            </a:r>
          </a:p>
          <a:p>
            <a:r>
              <a:rPr lang="en-US" dirty="0" smtClean="0"/>
              <a:t>Active</a:t>
            </a:r>
          </a:p>
          <a:p>
            <a:pPr marL="0" indent="0">
              <a:buNone/>
            </a:pPr>
            <a:r>
              <a:rPr lang="en-US" dirty="0" smtClean="0"/>
              <a:t>Games  enable mind challenging, peer tutoring, alert, master skills</a:t>
            </a:r>
          </a:p>
          <a:p>
            <a:pPr marL="0" indent="0">
              <a:buNone/>
            </a:pPr>
            <a:r>
              <a:rPr lang="en-US" dirty="0" smtClean="0"/>
              <a:t>Benefits: develop social competence, disposition of learning, resilience, empathy; 3Cs (communicate, collaborate, connection); technologically challenging</a:t>
            </a:r>
            <a:endParaRPr lang="en-US" dirty="0"/>
          </a:p>
          <a:p>
            <a:pPr marL="0" indent="0">
              <a:buNone/>
            </a:pPr>
            <a:endParaRPr lang="en-US" dirty="0" smtClean="0"/>
          </a:p>
        </p:txBody>
      </p:sp>
    </p:spTree>
    <p:extLst>
      <p:ext uri="{BB962C8B-B14F-4D97-AF65-F5344CB8AC3E}">
        <p14:creationId xmlns:p14="http://schemas.microsoft.com/office/powerpoint/2010/main" val="12454593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How can I manage my pupils in play-based learning?</a:t>
            </a:r>
          </a:p>
          <a:p>
            <a:r>
              <a:rPr lang="en-US" dirty="0" smtClean="0"/>
              <a:t>What are the steps involved in Arts- Based learning</a:t>
            </a:r>
          </a:p>
          <a:p>
            <a:r>
              <a:rPr lang="en-US" dirty="0" smtClean="0"/>
              <a:t>How am I going to assess pupils’ performance using play-based learning&gt;</a:t>
            </a:r>
          </a:p>
          <a:p>
            <a:r>
              <a:rPr lang="en-US" dirty="0" smtClean="0"/>
              <a:t>How can play-based learning and the Art improve pupils’ learning (literacy, numeracy, and critical thinking)</a:t>
            </a:r>
            <a:endParaRPr lang="en-US" dirty="0"/>
          </a:p>
        </p:txBody>
      </p:sp>
    </p:spTree>
    <p:extLst>
      <p:ext uri="{BB962C8B-B14F-4D97-AF65-F5344CB8AC3E}">
        <p14:creationId xmlns:p14="http://schemas.microsoft.com/office/powerpoint/2010/main" val="1585036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the strategies</a:t>
            </a:r>
          </a:p>
          <a:p>
            <a:r>
              <a:rPr lang="en-US" dirty="0" smtClean="0"/>
              <a:t>How about the action plan and the time frame</a:t>
            </a:r>
            <a:endParaRPr lang="en-US" dirty="0"/>
          </a:p>
        </p:txBody>
      </p:sp>
    </p:spTree>
    <p:extLst>
      <p:ext uri="{BB962C8B-B14F-4D97-AF65-F5344CB8AC3E}">
        <p14:creationId xmlns:p14="http://schemas.microsoft.com/office/powerpoint/2010/main" val="168510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Knowledge</a:t>
            </a:r>
            <a:endParaRPr lang="en-US" dirty="0"/>
          </a:p>
        </p:txBody>
      </p:sp>
      <p:sp>
        <p:nvSpPr>
          <p:cNvPr id="3" name="Content Placeholder 2"/>
          <p:cNvSpPr>
            <a:spLocks noGrp="1"/>
          </p:cNvSpPr>
          <p:nvPr>
            <p:ph idx="1"/>
          </p:nvPr>
        </p:nvSpPr>
        <p:spPr/>
        <p:txBody>
          <a:bodyPr/>
          <a:lstStyle/>
          <a:p>
            <a:r>
              <a:rPr lang="en-US" dirty="0" smtClean="0"/>
              <a:t>Content knowledge is knowledge about the actual subject matter that is to be learned or taught.</a:t>
            </a:r>
          </a:p>
          <a:p>
            <a:r>
              <a:rPr lang="en-US" dirty="0" smtClean="0"/>
              <a:t>Knowledge of concepts, theories, ideas, organizational frameworks, knowledge of evidence and proof</a:t>
            </a:r>
            <a:endParaRPr lang="en-US" dirty="0"/>
          </a:p>
        </p:txBody>
      </p:sp>
    </p:spTree>
    <p:extLst>
      <p:ext uri="{BB962C8B-B14F-4D97-AF65-F5344CB8AC3E}">
        <p14:creationId xmlns:p14="http://schemas.microsoft.com/office/powerpoint/2010/main" val="3846754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knowledge</a:t>
            </a:r>
            <a:endParaRPr lang="en-US" dirty="0"/>
          </a:p>
        </p:txBody>
      </p:sp>
      <p:sp>
        <p:nvSpPr>
          <p:cNvPr id="3" name="Content Placeholder 2"/>
          <p:cNvSpPr>
            <a:spLocks noGrp="1"/>
          </p:cNvSpPr>
          <p:nvPr>
            <p:ph idx="1"/>
          </p:nvPr>
        </p:nvSpPr>
        <p:spPr>
          <a:xfrm>
            <a:off x="457200" y="1214701"/>
            <a:ext cx="8229600" cy="5410941"/>
          </a:xfrm>
        </p:spPr>
        <p:txBody>
          <a:bodyPr>
            <a:normAutofit lnSpcReduction="10000"/>
          </a:bodyPr>
          <a:lstStyle/>
          <a:p>
            <a:r>
              <a:rPr lang="en-US" dirty="0" smtClean="0"/>
              <a:t>Pedagogical knowledge is deep knowledge about the processes and practices or methods of teaching and learning and encompasses overall educational purposes, values, and aims.</a:t>
            </a:r>
          </a:p>
          <a:p>
            <a:r>
              <a:rPr lang="en-US" dirty="0" smtClean="0"/>
              <a:t>Knowledge of student learning, classroom management, lesson plan development and implementation, and student evaluation</a:t>
            </a:r>
          </a:p>
          <a:p>
            <a:r>
              <a:rPr lang="en-US" dirty="0" smtClean="0"/>
              <a:t>Requires an understanding of cognitive, social and developmental theories of learning and how to apply to students in the classroom</a:t>
            </a:r>
            <a:endParaRPr lang="en-US" dirty="0"/>
          </a:p>
        </p:txBody>
      </p:sp>
    </p:spTree>
    <p:extLst>
      <p:ext uri="{BB962C8B-B14F-4D97-AF65-F5344CB8AC3E}">
        <p14:creationId xmlns:p14="http://schemas.microsoft.com/office/powerpoint/2010/main" val="2357646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knowledge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Technology knowledge is always in a state of flux : technology continually changes. Keeping up to date with it a full-time job</a:t>
            </a:r>
          </a:p>
          <a:p>
            <a:r>
              <a:rPr lang="en-US" dirty="0" err="1" smtClean="0"/>
              <a:t>E.g</a:t>
            </a:r>
            <a:r>
              <a:rPr lang="en-US" dirty="0" smtClean="0"/>
              <a:t> digital technology (video, internet, computers, peripheral devices)</a:t>
            </a:r>
          </a:p>
          <a:p>
            <a:r>
              <a:rPr lang="en-US" dirty="0" smtClean="0"/>
              <a:t>Software tools (word processing, email and spreadsheets)</a:t>
            </a:r>
          </a:p>
          <a:p>
            <a:r>
              <a:rPr lang="en-US" dirty="0" smtClean="0"/>
              <a:t>Application (apps), blogs and wikis, podcasting, tagging/social bookmarking</a:t>
            </a:r>
          </a:p>
          <a:p>
            <a:r>
              <a:rPr lang="en-US" dirty="0" smtClean="0"/>
              <a:t>Gaming technologies</a:t>
            </a:r>
            <a:endParaRPr lang="en-US" dirty="0"/>
          </a:p>
        </p:txBody>
      </p:sp>
    </p:spTree>
    <p:extLst>
      <p:ext uri="{BB962C8B-B14F-4D97-AF65-F5344CB8AC3E}">
        <p14:creationId xmlns:p14="http://schemas.microsoft.com/office/powerpoint/2010/main" val="3160725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Pedagogical Content Knowledge</a:t>
            </a:r>
            <a:endParaRPr lang="en-US" dirty="0"/>
          </a:p>
        </p:txBody>
      </p:sp>
      <p:sp>
        <p:nvSpPr>
          <p:cNvPr id="3" name="Content Placeholder 2"/>
          <p:cNvSpPr>
            <a:spLocks noGrp="1"/>
          </p:cNvSpPr>
          <p:nvPr>
            <p:ph idx="1"/>
          </p:nvPr>
        </p:nvSpPr>
        <p:spPr/>
        <p:txBody>
          <a:bodyPr>
            <a:normAutofit lnSpcReduction="10000"/>
          </a:bodyPr>
          <a:lstStyle/>
          <a:p>
            <a:r>
              <a:rPr lang="en-US" dirty="0" smtClean="0"/>
              <a:t>Knowledge of pedagogy that is applicable to the teaching of specific content</a:t>
            </a:r>
          </a:p>
          <a:p>
            <a:r>
              <a:rPr lang="en-US" dirty="0" smtClean="0"/>
              <a:t>PCK covers the core business of teaching, learning, curriculum assessment, and reporting, such as the conditions that promote learning and links among curriculum assessment, and pedagogy.</a:t>
            </a:r>
          </a:p>
          <a:p>
            <a:r>
              <a:rPr lang="en-US" dirty="0" smtClean="0"/>
              <a:t>PCK is the notion of transformation of the subject matter for teaching</a:t>
            </a:r>
            <a:endParaRPr lang="en-US" dirty="0"/>
          </a:p>
        </p:txBody>
      </p:sp>
    </p:spTree>
    <p:extLst>
      <p:ext uri="{BB962C8B-B14F-4D97-AF65-F5344CB8AC3E}">
        <p14:creationId xmlns:p14="http://schemas.microsoft.com/office/powerpoint/2010/main" val="1826840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39567</TotalTime>
  <Words>2037</Words>
  <Application>Microsoft Office PowerPoint</Application>
  <PresentationFormat>On-screen Show (4:3)</PresentationFormat>
  <Paragraphs>264</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Wingdings</vt:lpstr>
      <vt:lpstr>Office Theme</vt:lpstr>
      <vt:lpstr>Technological Pedagogical Content Knowledge</vt:lpstr>
      <vt:lpstr>Technological Pedagogical Content Knowledge : A Framework for Teacher Knowledge </vt:lpstr>
      <vt:lpstr>With Punya Mishra and  Matthew J. Koehler </vt:lpstr>
      <vt:lpstr>What is TPCK?</vt:lpstr>
      <vt:lpstr>The TPCK Framework and component</vt:lpstr>
      <vt:lpstr>Content Knowledge</vt:lpstr>
      <vt:lpstr>Pedagogical knowledge</vt:lpstr>
      <vt:lpstr>Technology knowledge</vt:lpstr>
      <vt:lpstr>Pedagogical Content Knowledge</vt:lpstr>
      <vt:lpstr>Technological content knowledge</vt:lpstr>
      <vt:lpstr>Technological pedagogical knowledge</vt:lpstr>
      <vt:lpstr>Technological pedagogical content knowledge</vt:lpstr>
      <vt:lpstr>Goals of the TPCK Course</vt:lpstr>
      <vt:lpstr>Strategy to guide TC in the development of TPCK</vt:lpstr>
      <vt:lpstr>Tasks of the 21st Century Teacher</vt:lpstr>
      <vt:lpstr>Challenges for 21st Century Teacher</vt:lpstr>
      <vt:lpstr>PowerPoint Presentation</vt:lpstr>
      <vt:lpstr>PowerPoint Presentation</vt:lpstr>
      <vt:lpstr>Action plan </vt:lpstr>
      <vt:lpstr>The thinking involved in TPCK</vt:lpstr>
      <vt:lpstr>PowerPoint Presentation</vt:lpstr>
      <vt:lpstr>GOALS FOR 21ST CENTURY TEACHERS</vt:lpstr>
      <vt:lpstr>GOALS FOR 21ST CENTURY TEACHERS</vt:lpstr>
      <vt:lpstr>TASK FOR EACH GROUP</vt:lpstr>
      <vt:lpstr>PowerPoint Presentation</vt:lpstr>
      <vt:lpstr>Matrix organisation of the thinking for designing a unit of instruction</vt:lpstr>
      <vt:lpstr>YOUR TASK AS A GROUP</vt:lpstr>
      <vt:lpstr>Backward design approach</vt:lpstr>
      <vt:lpstr>PowerPoint Presentation</vt:lpstr>
      <vt:lpstr>PowerPoint Presentation</vt:lpstr>
      <vt:lpstr>PowerPoint Presentation</vt:lpstr>
      <vt:lpstr>Matrix organisation of the thinking for designing a unit of instruction</vt:lpstr>
      <vt:lpstr>PowerPoint Presentation</vt:lpstr>
      <vt:lpstr>Twenty-first century Pedagogy</vt:lpstr>
      <vt:lpstr>21st century pedagogies</vt:lpstr>
      <vt:lpstr>21st century pedagogies facilitate leading through</vt:lpstr>
      <vt:lpstr>21st century pedagogies facilitate learning by</vt:lpstr>
      <vt:lpstr>Activities</vt:lpstr>
      <vt:lpstr>activities</vt:lpstr>
      <vt:lpstr>21st century technology</vt:lpstr>
      <vt:lpstr>Mobile technologies</vt:lpstr>
      <vt:lpstr>On-line technology</vt:lpstr>
      <vt:lpstr>Video technologies</vt:lpstr>
      <vt:lpstr>Audio technology</vt:lpstr>
      <vt:lpstr>Computer technology</vt:lpstr>
      <vt:lpstr>Social media technologies</vt:lpstr>
      <vt:lpstr>Other digital technologies</vt:lpstr>
      <vt:lpstr>Modality: Inquiry-base learning</vt:lpstr>
      <vt:lpstr>Modality: The Arts</vt:lpstr>
      <vt:lpstr>Modality: Nature</vt:lpstr>
      <vt:lpstr>Modality: Project-Based Learning</vt:lpstr>
      <vt:lpstr>       In- depth project – 7 steps</vt:lpstr>
      <vt:lpstr>Modality: Play/Games</vt:lpstr>
      <vt:lpstr>Questions</vt:lpstr>
      <vt:lpstr>PowerPoint Presentation</vt:lpstr>
    </vt:vector>
  </TitlesOfParts>
  <Company>UBD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Twenty-first century Pedagogy</dc:title>
  <dc:creator>Sallimah Sallimah</dc:creator>
  <cp:lastModifiedBy>User</cp:lastModifiedBy>
  <cp:revision>43</cp:revision>
  <dcterms:created xsi:type="dcterms:W3CDTF">2013-08-03T15:14:18Z</dcterms:created>
  <dcterms:modified xsi:type="dcterms:W3CDTF">2018-03-08T06:04:41Z</dcterms:modified>
</cp:coreProperties>
</file>